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47"/>
  </p:notesMasterIdLst>
  <p:sldIdLst>
    <p:sldId id="256" r:id="rId2"/>
    <p:sldId id="258" r:id="rId3"/>
    <p:sldId id="290" r:id="rId4"/>
    <p:sldId id="257" r:id="rId5"/>
    <p:sldId id="279" r:id="rId6"/>
    <p:sldId id="260" r:id="rId7"/>
    <p:sldId id="280" r:id="rId8"/>
    <p:sldId id="291" r:id="rId9"/>
    <p:sldId id="289" r:id="rId10"/>
    <p:sldId id="281" r:id="rId11"/>
    <p:sldId id="282" r:id="rId12"/>
    <p:sldId id="292" r:id="rId13"/>
    <p:sldId id="283" r:id="rId14"/>
    <p:sldId id="286" r:id="rId15"/>
    <p:sldId id="284" r:id="rId16"/>
    <p:sldId id="293" r:id="rId17"/>
    <p:sldId id="287" r:id="rId18"/>
    <p:sldId id="288" r:id="rId19"/>
    <p:sldId id="276" r:id="rId20"/>
    <p:sldId id="277" r:id="rId21"/>
    <p:sldId id="264" r:id="rId22"/>
    <p:sldId id="265" r:id="rId23"/>
    <p:sldId id="294" r:id="rId24"/>
    <p:sldId id="295" r:id="rId25"/>
    <p:sldId id="266" r:id="rId26"/>
    <p:sldId id="267" r:id="rId27"/>
    <p:sldId id="269" r:id="rId28"/>
    <p:sldId id="303" r:id="rId29"/>
    <p:sldId id="271" r:id="rId30"/>
    <p:sldId id="272" r:id="rId31"/>
    <p:sldId id="297" r:id="rId32"/>
    <p:sldId id="296" r:id="rId33"/>
    <p:sldId id="299" r:id="rId34"/>
    <p:sldId id="273" r:id="rId35"/>
    <p:sldId id="304" r:id="rId36"/>
    <p:sldId id="274" r:id="rId37"/>
    <p:sldId id="298" r:id="rId38"/>
    <p:sldId id="305" r:id="rId39"/>
    <p:sldId id="306" r:id="rId40"/>
    <p:sldId id="302" r:id="rId41"/>
    <p:sldId id="300" r:id="rId42"/>
    <p:sldId id="307" r:id="rId43"/>
    <p:sldId id="308" r:id="rId44"/>
    <p:sldId id="301" r:id="rId45"/>
    <p:sldId id="27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72647" autoAdjust="0"/>
  </p:normalViewPr>
  <p:slideViewPr>
    <p:cSldViewPr>
      <p:cViewPr varScale="1">
        <p:scale>
          <a:sx n="33" d="100"/>
          <a:sy n="33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7579C-CB53-43BA-B87B-9AFA165A54C4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52F0-CC5B-4439-AF9D-221C7CB2F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7971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52F0-CC5B-4439-AF9D-221C7CB2F41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Сходство</a:t>
            </a:r>
            <a:r>
              <a:rPr lang="ru-RU" baseline="0" dirty="0" smtClean="0"/>
              <a:t> слов есть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52F0-CC5B-4439-AF9D-221C7CB2F41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52F0-CC5B-4439-AF9D-221C7CB2F41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52F0-CC5B-4439-AF9D-221C7CB2F41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52F0-CC5B-4439-AF9D-221C7CB2F41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5DCD-3F47-47E5-8883-D0DE2DF805DE}" type="datetimeFigureOut">
              <a:rPr lang="en-US" smtClean="0"/>
              <a:pPr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AC6CD-73A4-4DF0-A287-9E7D85567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trenstyle.ru/articles/journal/goods_sales/informatsiya_o_lekarstvah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danilina55@gmail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E:\351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763000" cy="3810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          </a:t>
            </a:r>
            <a:r>
              <a:rPr lang="ru-RU" sz="3600" dirty="0" smtClean="0"/>
              <a:t>ПРОБЛЕМЫ ПРИМЕНЕНИЯ КРИТЕРИЯ СХОДСТВА ДО СТЕПЕНИ</a:t>
            </a:r>
          </a:p>
          <a:p>
            <a:pPr>
              <a:buNone/>
            </a:pPr>
            <a:r>
              <a:rPr lang="ru-RU" sz="3600" dirty="0" smtClean="0"/>
              <a:t>     СМЕШЕНИЯ  ТОВАРНОГО ЗНАКА</a:t>
            </a:r>
          </a:p>
          <a:p>
            <a:pPr>
              <a:buNone/>
            </a:pPr>
            <a:r>
              <a:rPr lang="ru-RU" sz="3600" dirty="0" smtClean="0"/>
              <a:t>     С ДРУГИМИ ОБОЗНАЧЕНИЯМИ ПРИ</a:t>
            </a:r>
          </a:p>
          <a:p>
            <a:pPr>
              <a:buNone/>
            </a:pPr>
            <a:r>
              <a:rPr lang="ru-RU" sz="3600" dirty="0" smtClean="0"/>
              <a:t>       ЭКСПЕРТИЗЕ ТОВАРНЫХЗНАКОВ</a:t>
            </a:r>
          </a:p>
          <a:p>
            <a:pPr>
              <a:buNone/>
            </a:pPr>
            <a:endParaRPr lang="ru-RU" sz="3600" dirty="0" smtClean="0"/>
          </a:p>
          <a:p>
            <a:pPr algn="r">
              <a:buNone/>
            </a:pPr>
            <a:r>
              <a:rPr lang="ru-RU" sz="3600" dirty="0" smtClean="0"/>
              <a:t>                   Патентный поверенный </a:t>
            </a:r>
          </a:p>
          <a:p>
            <a:pPr algn="r">
              <a:buNone/>
            </a:pPr>
            <a:r>
              <a:rPr lang="ru-RU" sz="3600" dirty="0" smtClean="0"/>
              <a:t>             Эпштейн М.Я.</a:t>
            </a:r>
          </a:p>
          <a:p>
            <a:pPr algn="r">
              <a:buNone/>
            </a:pPr>
            <a:r>
              <a:rPr lang="ru-RU" sz="3600" dirty="0" smtClean="0"/>
              <a:t>             </a:t>
            </a:r>
            <a:r>
              <a:rPr lang="ru-RU" sz="3400" dirty="0" smtClean="0"/>
              <a:t>ООО «Патентное Агентство «ИНТАКС-Р»</a:t>
            </a:r>
          </a:p>
          <a:p>
            <a:pPr algn="ctr"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Применение знака  </a:t>
            </a:r>
            <a:r>
              <a:rPr lang="ru-RU" sz="3600" b="1" dirty="0" smtClean="0"/>
              <a:t>КАРНИТОН</a:t>
            </a:r>
            <a:endParaRPr lang="ru-RU" sz="3600" b="1" dirty="0"/>
          </a:p>
        </p:txBody>
      </p:sp>
      <p:pic>
        <p:nvPicPr>
          <p:cNvPr id="4" name="Содержимое 3" descr="Imag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Image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ПРИМЕНЕНИЕ ЗНАКА </a:t>
            </a:r>
            <a:r>
              <a:rPr lang="ru-RU" sz="3600" b="1" dirty="0" smtClean="0"/>
              <a:t>БРАВАДИН</a:t>
            </a:r>
            <a:endParaRPr lang="ru-RU" sz="3600" b="1" dirty="0"/>
          </a:p>
        </p:txBody>
      </p:sp>
      <p:pic>
        <p:nvPicPr>
          <p:cNvPr id="6" name="Содержимое 5" descr="D:\bravadin1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" y="12954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ТОВАРНЫЙ ЗНАК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ru-RU" dirty="0" smtClean="0"/>
              <a:t>МНН: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имеется ли сходство до степени смешения при таком употреблении знаков?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bravadin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Image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733800"/>
            <a:ext cx="487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ru-RU" sz="4200" dirty="0" smtClean="0"/>
              <a:t>Из решений судов можно сделать вывод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Знаки, сходные с МНН, </a:t>
            </a:r>
            <a:br>
              <a:rPr lang="ru-RU" dirty="0" smtClean="0"/>
            </a:br>
            <a:r>
              <a:rPr lang="ru-RU" b="1" dirty="0" smtClean="0"/>
              <a:t>НЕ ДОЛЖНЫ ОХРАНЯТЬСЯ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даже если это МНН вещества, применяемого в маркируемом препарате 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Закономерен ли такой вывод?</a:t>
            </a:r>
            <a:endParaRPr lang="ru-RU" sz="3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1000" y="333137"/>
            <a:ext cx="8763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РАСПРОСТРАНЕННОСТЬ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СХОДСТВА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400" b="1" dirty="0" smtClean="0">
                <a:ea typeface="Calibri" pitchFamily="34" charset="0"/>
                <a:cs typeface="Calibri" pitchFamily="34" charset="0"/>
              </a:rPr>
              <a:t>          ТОВАРНОГО  ЗНАКА И МНН</a:t>
            </a:r>
            <a:endParaRPr kumimoji="0" lang="ru-RU" sz="3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lang="ru-RU" sz="3200" dirty="0" smtClean="0">
                <a:ea typeface="Calibri" pitchFamily="34" charset="0"/>
                <a:cs typeface="Calibri" pitchFamily="34" charset="0"/>
              </a:rPr>
              <a:t>                 1.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оказалось в аптечке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           ЗНАК                       МНН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ТАУФОН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       –  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таурин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ТРОКСЕВАЗИН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- 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троксерутин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          ДИКЛАК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--  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диклофенак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/>
              <a:t>         </a:t>
            </a:r>
            <a:r>
              <a:rPr lang="ru-RU" sz="3200" b="1" dirty="0" smtClean="0"/>
              <a:t>СЕРТАМИКОЛ</a:t>
            </a:r>
            <a:r>
              <a:rPr lang="ru-RU" sz="3200" dirty="0" smtClean="0"/>
              <a:t>     -    </a:t>
            </a:r>
            <a:r>
              <a:rPr lang="ru-RU" sz="3200" dirty="0" err="1" smtClean="0"/>
              <a:t>сертаконазол</a:t>
            </a:r>
            <a:endParaRPr lang="ru-RU" sz="32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5541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2. Результат поиска в  БД "Реестр</a:t>
            </a:r>
            <a:r>
              <a:rPr lang="en-US" sz="3600" dirty="0" smtClean="0"/>
              <a:t> </a:t>
            </a:r>
            <a:r>
              <a:rPr lang="ru-RU" sz="3600" dirty="0" smtClean="0"/>
              <a:t>лекарственных средств"</a:t>
            </a:r>
            <a:br>
              <a:rPr lang="ru-RU" sz="3600" dirty="0" smtClean="0"/>
            </a:br>
            <a:r>
              <a:rPr lang="ru-RU" sz="3600" dirty="0" smtClean="0"/>
              <a:t>  выдача на запрос "</a:t>
            </a:r>
            <a:r>
              <a:rPr lang="ru-RU" sz="3600" dirty="0" err="1" smtClean="0"/>
              <a:t>пра</a:t>
            </a:r>
            <a:r>
              <a:rPr lang="ru-RU" sz="3600" dirty="0" smtClean="0"/>
              <a:t>*</a:t>
            </a:r>
            <a:r>
              <a:rPr lang="en-US" sz="3600" dirty="0" smtClean="0"/>
              <a:t>”</a:t>
            </a:r>
            <a:br>
              <a:rPr lang="en-US" sz="3600" dirty="0" smtClean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44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Торговое  наименование              МНН</a:t>
            </a:r>
          </a:p>
          <a:p>
            <a:r>
              <a:rPr lang="ru-RU" sz="3600" dirty="0" err="1" smtClean="0"/>
              <a:t>прабегин</a:t>
            </a:r>
            <a:r>
              <a:rPr lang="ru-RU" sz="3600" dirty="0" smtClean="0"/>
              <a:t>                            </a:t>
            </a:r>
            <a:r>
              <a:rPr lang="ru-RU" sz="3600" dirty="0" err="1" smtClean="0"/>
              <a:t>пребагалин</a:t>
            </a:r>
            <a:endParaRPr lang="ru-RU" sz="3600" dirty="0" smtClean="0"/>
          </a:p>
          <a:p>
            <a:r>
              <a:rPr lang="ru-RU" sz="3600" dirty="0" err="1" smtClean="0"/>
              <a:t>итопра</a:t>
            </a:r>
            <a:r>
              <a:rPr lang="ru-RU" sz="3600" dirty="0" smtClean="0"/>
              <a:t>                                  </a:t>
            </a:r>
            <a:r>
              <a:rPr lang="ru-RU" sz="3600" dirty="0" err="1" smtClean="0"/>
              <a:t>итоприд</a:t>
            </a:r>
            <a:endParaRPr lang="ru-RU" sz="3600" dirty="0" smtClean="0"/>
          </a:p>
          <a:p>
            <a:r>
              <a:rPr lang="ru-RU" sz="3600" dirty="0" err="1" smtClean="0"/>
              <a:t>мелипрамин</a:t>
            </a:r>
            <a:r>
              <a:rPr lang="ru-RU" sz="3600" dirty="0" smtClean="0"/>
              <a:t>                      </a:t>
            </a:r>
            <a:r>
              <a:rPr lang="ru-RU" sz="3600" dirty="0" err="1" smtClean="0"/>
              <a:t>имипрамин</a:t>
            </a:r>
            <a:endParaRPr lang="ru-RU" sz="3600" dirty="0" smtClean="0"/>
          </a:p>
          <a:p>
            <a:r>
              <a:rPr lang="ru-RU" sz="3600" dirty="0" err="1" smtClean="0"/>
              <a:t>сунвепра</a:t>
            </a:r>
            <a:r>
              <a:rPr lang="ru-RU" sz="3600" dirty="0" smtClean="0"/>
              <a:t>                           </a:t>
            </a:r>
            <a:r>
              <a:rPr lang="ru-RU" sz="3600" dirty="0" err="1" smtClean="0"/>
              <a:t>асунапревир</a:t>
            </a:r>
            <a:endParaRPr lang="ru-RU" sz="3600" dirty="0" smtClean="0"/>
          </a:p>
          <a:p>
            <a:r>
              <a:rPr lang="ru-RU" sz="3600" dirty="0" err="1" smtClean="0"/>
              <a:t>опра</a:t>
            </a:r>
            <a:r>
              <a:rPr lang="ru-RU" sz="3600" dirty="0" smtClean="0"/>
              <a:t>                                   </a:t>
            </a:r>
            <a:r>
              <a:rPr lang="ru-RU" sz="3600" dirty="0" err="1" smtClean="0"/>
              <a:t>циталопрам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ЗНАК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ru-RU" dirty="0" smtClean="0"/>
              <a:t> МНН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sz="4000" dirty="0" smtClean="0"/>
              <a:t>    СХОДСТВО ЗНАКА</a:t>
            </a:r>
            <a:r>
              <a:rPr lang="en-US" sz="4000" dirty="0" smtClean="0"/>
              <a:t> </a:t>
            </a:r>
            <a:r>
              <a:rPr lang="ru-RU" sz="4000" dirty="0" smtClean="0"/>
              <a:t> С </a:t>
            </a:r>
            <a:r>
              <a:rPr lang="en-US" sz="4000" dirty="0" smtClean="0"/>
              <a:t> </a:t>
            </a:r>
            <a:r>
              <a:rPr lang="ru-RU" sz="4000" dirty="0" smtClean="0"/>
              <a:t>МНН  - </a:t>
            </a:r>
          </a:p>
          <a:p>
            <a:pPr>
              <a:buNone/>
            </a:pPr>
            <a:r>
              <a:rPr lang="ru-RU" sz="4000" dirty="0" smtClean="0"/>
              <a:t>Распространенный прием  маркетинга лекарств</a:t>
            </a:r>
            <a:r>
              <a:rPr lang="en-US" sz="4000" dirty="0" smtClean="0"/>
              <a:t>!</a:t>
            </a: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3400" dirty="0" smtClean="0"/>
              <a:t>(При маркировке препарата того же МНН).</a:t>
            </a:r>
            <a:endParaRPr lang="ru-RU" sz="3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249362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/>
              <a:t>§ 1209.01 Руководства по экспертизе   товарных</a:t>
            </a:r>
            <a:r>
              <a:rPr lang="en-US" sz="2700" dirty="0" smtClean="0"/>
              <a:t> </a:t>
            </a:r>
            <a:r>
              <a:rPr lang="ru-RU" sz="2700" dirty="0" smtClean="0"/>
              <a:t>знаков.  (</a:t>
            </a:r>
            <a:r>
              <a:rPr lang="en-US" sz="2700" dirty="0" smtClean="0"/>
              <a:t>Trademark Manual</a:t>
            </a:r>
            <a:r>
              <a:rPr lang="ru-RU" sz="2700" dirty="0" smtClean="0"/>
              <a:t>  </a:t>
            </a:r>
            <a:r>
              <a:rPr lang="en-US" sz="2700" dirty="0" smtClean="0"/>
              <a:t>examining procedure</a:t>
            </a:r>
            <a:r>
              <a:rPr lang="ru-RU" sz="3600" dirty="0" smtClean="0"/>
              <a:t>)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6783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dirty="0" smtClean="0"/>
              <a:t>       </a:t>
            </a:r>
            <a:r>
              <a:rPr lang="en-US" sz="3800" dirty="0" smtClean="0"/>
              <a:t>                </a:t>
            </a:r>
            <a:r>
              <a:rPr lang="ru-RU" sz="3800" dirty="0" smtClean="0"/>
              <a:t>Пять типов знаков</a:t>
            </a:r>
            <a:endParaRPr lang="en-US" sz="3800" dirty="0" smtClean="0"/>
          </a:p>
          <a:p>
            <a:r>
              <a:rPr lang="ru-RU" sz="4400" dirty="0" smtClean="0"/>
              <a:t>1. Искусственные слова –    </a:t>
            </a:r>
            <a:r>
              <a:rPr lang="ru-RU" sz="4400" dirty="0" err="1" smtClean="0"/>
              <a:t>Kodak</a:t>
            </a:r>
            <a:r>
              <a:rPr lang="ru-RU" sz="4400" dirty="0" smtClean="0"/>
              <a:t>, </a:t>
            </a:r>
            <a:r>
              <a:rPr lang="ru-RU" sz="4400" dirty="0" err="1" smtClean="0"/>
              <a:t>Exxon</a:t>
            </a:r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2. Условные (</a:t>
            </a:r>
            <a:r>
              <a:rPr lang="ru-RU" sz="4400" dirty="0" err="1" smtClean="0"/>
              <a:t>arbituary</a:t>
            </a:r>
            <a:r>
              <a:rPr lang="ru-RU" sz="4400" dirty="0" smtClean="0"/>
              <a:t>) знаки. </a:t>
            </a:r>
            <a:r>
              <a:rPr lang="ru-RU" sz="4400" dirty="0" err="1" smtClean="0"/>
              <a:t>Apple</a:t>
            </a:r>
            <a:r>
              <a:rPr lang="ru-RU" sz="4400" dirty="0" smtClean="0"/>
              <a:t>, </a:t>
            </a:r>
            <a:r>
              <a:rPr lang="en-US" sz="4400" dirty="0" smtClean="0"/>
              <a:t>Puma</a:t>
            </a:r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3. Намекающие (</a:t>
            </a:r>
            <a:r>
              <a:rPr lang="ru-RU" sz="4400" dirty="0" err="1" smtClean="0"/>
              <a:t>suggestive</a:t>
            </a:r>
            <a:r>
              <a:rPr lang="ru-RU" sz="4400" dirty="0" smtClean="0"/>
              <a:t>) знаки  WINDOWS,</a:t>
            </a:r>
            <a:endParaRPr lang="en-US" sz="4400" dirty="0" smtClean="0"/>
          </a:p>
          <a:p>
            <a:r>
              <a:rPr lang="en-US" sz="4400" dirty="0" smtClean="0"/>
              <a:t>   </a:t>
            </a:r>
            <a:r>
              <a:rPr lang="ru-RU" sz="4400" dirty="0" smtClean="0"/>
              <a:t> </a:t>
            </a:r>
            <a:r>
              <a:rPr lang="en-US" sz="4400" dirty="0" smtClean="0"/>
              <a:t> </a:t>
            </a:r>
            <a:r>
              <a:rPr lang="ru-RU" sz="4400" dirty="0" err="1" smtClean="0"/>
              <a:t>iPhone</a:t>
            </a:r>
            <a:endParaRPr lang="ru-RU" sz="4400" dirty="0" smtClean="0"/>
          </a:p>
          <a:p>
            <a:r>
              <a:rPr lang="en-US" sz="4400" dirty="0" smtClean="0"/>
              <a:t>4. </a:t>
            </a:r>
            <a:r>
              <a:rPr lang="ru-RU" sz="4400" dirty="0" smtClean="0"/>
              <a:t>Описательные</a:t>
            </a:r>
            <a:r>
              <a:rPr lang="en-US" sz="4400" dirty="0" smtClean="0"/>
              <a:t> (descriptive) United Parcel </a:t>
            </a:r>
          </a:p>
          <a:p>
            <a:r>
              <a:rPr lang="en-US" sz="4400" dirty="0" smtClean="0"/>
              <a:t>      Service</a:t>
            </a:r>
            <a:endParaRPr lang="ru-RU" sz="4400" dirty="0" smtClean="0"/>
          </a:p>
          <a:p>
            <a:r>
              <a:rPr lang="en-US" sz="4400" dirty="0" smtClean="0"/>
              <a:t>5. </a:t>
            </a:r>
            <a:r>
              <a:rPr lang="ru-RU" sz="4400" dirty="0" smtClean="0"/>
              <a:t>Обычные наименования товаров</a:t>
            </a:r>
            <a:r>
              <a:rPr lang="en-US" sz="4400" dirty="0" smtClean="0"/>
              <a:t> (generic terms) - milk, car.</a:t>
            </a:r>
            <a:r>
              <a:rPr lang="ru-RU" sz="4400" dirty="0" smtClean="0"/>
              <a:t> </a:t>
            </a:r>
            <a:endParaRPr lang="en-US" sz="4400" dirty="0" smtClean="0"/>
          </a:p>
          <a:p>
            <a:pPr>
              <a:buNone/>
            </a:pPr>
            <a:r>
              <a:rPr lang="ru-RU" sz="4400" dirty="0" smtClean="0"/>
              <a:t>                   не регистрируются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smtClean="0"/>
              <a:t>  </a:t>
            </a:r>
            <a:r>
              <a:rPr lang="ru-RU" sz="5100" dirty="0" smtClean="0"/>
              <a:t>Знаки, сходные с МНН  по способу образования</a:t>
            </a:r>
            <a:r>
              <a:rPr lang="en-US" sz="5100" dirty="0" smtClean="0"/>
              <a:t> </a:t>
            </a:r>
            <a:r>
              <a:rPr lang="ru-RU" sz="5100" dirty="0" smtClean="0"/>
              <a:t>можно отнести  к намекающим знакам. </a:t>
            </a:r>
            <a:endParaRPr lang="en-US" sz="51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Мотивировка </a:t>
            </a:r>
            <a:r>
              <a:rPr lang="ru-RU" sz="4000" dirty="0" smtClean="0"/>
              <a:t>судов при </a:t>
            </a:r>
            <a:r>
              <a:rPr lang="ru-RU" sz="4000" dirty="0" err="1" smtClean="0"/>
              <a:t>аннулиро-вании</a:t>
            </a:r>
            <a:r>
              <a:rPr lang="ru-RU" sz="4000" dirty="0" smtClean="0"/>
              <a:t> знаков, сходных с МНН: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/>
              <a:t>- Возможность запрета использования сходных </a:t>
            </a:r>
            <a:r>
              <a:rPr lang="ru-RU" sz="3600" dirty="0" smtClean="0"/>
              <a:t>МНН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Смешивание </a:t>
            </a:r>
            <a:r>
              <a:rPr lang="ru-RU" sz="3600" dirty="0" smtClean="0"/>
              <a:t>обозначений потребителями</a:t>
            </a:r>
            <a:endParaRPr lang="ru-RU" sz="3600" dirty="0" smtClean="0"/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Резолюция ВОЗ </a:t>
            </a:r>
            <a:r>
              <a:rPr lang="en-US" sz="3600" dirty="0" smtClean="0"/>
              <a:t>WHA 19.16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(рекомендации)</a:t>
            </a:r>
            <a:endParaRPr lang="en-US" sz="3600" dirty="0" smtClean="0"/>
          </a:p>
          <a:p>
            <a:pPr>
              <a:buFontTx/>
              <a:buChar char="-"/>
            </a:pPr>
            <a:endParaRPr lang="ru-RU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0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ru-RU" sz="2800" dirty="0" smtClean="0">
                <a:latin typeface="Calibri"/>
                <a:ea typeface="Times New Roman" pitchFamily="18" charset="0"/>
                <a:cs typeface="Times New Roman" pitchFamily="18" charset="0"/>
              </a:rPr>
              <a:t>1. Из Постановления суда </a:t>
            </a:r>
            <a:r>
              <a:rPr lang="ru-RU" sz="2800" dirty="0" smtClean="0"/>
              <a:t>ВАС  N 12436/11   28.02.2012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Calibri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«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Судам следовало учесть, что 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регистрация  товарного  знака «</a:t>
            </a:r>
            <a:r>
              <a:rPr kumimoji="0" lang="ru-RU" sz="34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КАРНИТОН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»  может создать препятствия для  производства и доступа на российский рынок  лекарственных  средств одной фармакологической группы с «</a:t>
            </a:r>
            <a:r>
              <a:rPr kumimoji="0" lang="ru-RU" sz="3400" b="1" i="1" u="none" strike="noStrike" cap="none" normalizeH="0" baseline="0" dirty="0" err="1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карнитином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», так как правообладатель  имеет исключительное право запрещать  использование </a:t>
            </a:r>
            <a:r>
              <a:rPr kumimoji="0" lang="ru-RU" sz="34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любых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 сходных до степени смешения с его товарным знаком обозначений в отношении однородных товаров»</a:t>
            </a:r>
            <a:r>
              <a:rPr kumimoji="0" lang="ru-RU" sz="34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03030"/>
              </a:solidFill>
              <a:effectLst/>
              <a:latin typeface="Arial CYR" charset="-5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Arial CYR" charset="-52"/>
                <a:cs typeface="Times New Roman" pitchFamily="18" charset="0"/>
              </a:rPr>
              <a:t>   Вопрос: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303030"/>
                </a:solidFill>
                <a:effectLst/>
                <a:latin typeface="Arial CYR" charset="-52"/>
                <a:cs typeface="Times New Roman" pitchFamily="18" charset="0"/>
              </a:rPr>
              <a:t> Разве «любых» обозначений?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</a:t>
            </a:r>
            <a:r>
              <a:rPr lang="ru-RU" dirty="0" err="1" smtClean="0"/>
              <a:t>охраноспособности</a:t>
            </a:r>
            <a:r>
              <a:rPr lang="ru-RU" dirty="0" smtClean="0"/>
              <a:t> товарного знака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dirty="0" smtClean="0"/>
              <a:t> различительная способность</a:t>
            </a:r>
          </a:p>
          <a:p>
            <a:r>
              <a:rPr lang="ru-RU" sz="3500" dirty="0" smtClean="0"/>
              <a:t> введение потребителя в заблуждение</a:t>
            </a:r>
          </a:p>
          <a:p>
            <a:r>
              <a:rPr lang="ru-RU" sz="3500" dirty="0" smtClean="0"/>
              <a:t> </a:t>
            </a:r>
            <a:r>
              <a:rPr lang="ru-RU" sz="3500" b="1" dirty="0" smtClean="0"/>
              <a:t>сходство до степени смешения с другими обозначениями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2800" dirty="0" smtClean="0"/>
              <a:t>      Дополнительно :</a:t>
            </a:r>
          </a:p>
          <a:p>
            <a:r>
              <a:rPr lang="ru-RU" sz="3000" dirty="0" smtClean="0"/>
              <a:t> </a:t>
            </a:r>
            <a:r>
              <a:rPr lang="ru-RU" sz="3000" dirty="0" err="1" smtClean="0"/>
              <a:t>Непротиворечие</a:t>
            </a:r>
            <a:r>
              <a:rPr lang="ru-RU" sz="3000" dirty="0" smtClean="0"/>
              <a:t> общественным интересам</a:t>
            </a:r>
          </a:p>
          <a:p>
            <a:r>
              <a:rPr lang="ru-RU" sz="3000" dirty="0" smtClean="0"/>
              <a:t> отсутствие использования в знаке объектов авторского права, культурного наследия, специальных знаков без разрешения и т.п.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Норма закона-</a:t>
            </a:r>
            <a:r>
              <a:rPr lang="ru-RU" sz="34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п.3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ст.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1484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ГК </a:t>
            </a:r>
            <a:r>
              <a:rPr kumimoji="0" 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РФ:</a:t>
            </a:r>
            <a:endParaRPr kumimoji="0" lang="ru-RU" sz="3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«Никто не вправе использовать без разрешения правообладателя сходные с его товарным знаком обозначения в отношении товаров,  для индивидуализации которых товарный знак зарегистрирован, или  однородных товаров, если в результате такого использования возникнет вероятность смешения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/>
                <a:ea typeface="Times New Roman" pitchFamily="18" charset="0"/>
                <a:cs typeface="Times New Roman" pitchFamily="18" charset="0"/>
              </a:rPr>
              <a:t>..»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 smtClean="0">
              <a:latin typeface="Times New Roman CYR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Times New Roman CYR"/>
                <a:cs typeface="Times New Roman" pitchFamily="18" charset="0"/>
              </a:rPr>
              <a:t>Но есть ли здесь опасность смешения?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ЦЕЛИ</a:t>
            </a:r>
            <a:br>
              <a:rPr lang="ru-RU" dirty="0" smtClean="0"/>
            </a:br>
            <a:r>
              <a:rPr lang="ru-RU" sz="4000" dirty="0" smtClean="0"/>
              <a:t>введения положений п.3  </a:t>
            </a:r>
            <a:r>
              <a:rPr lang="ru-RU" sz="4000" dirty="0" smtClean="0"/>
              <a:t>ст. 1484 ГК 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257800"/>
          </a:xfrm>
        </p:spPr>
        <p:txBody>
          <a:bodyPr>
            <a:noAutofit/>
          </a:bodyPr>
          <a:lstStyle/>
          <a:p>
            <a:r>
              <a:rPr lang="ru-RU" sz="4000" dirty="0" smtClean="0"/>
              <a:t> запрет имитации чужого знака</a:t>
            </a:r>
          </a:p>
          <a:p>
            <a:r>
              <a:rPr lang="ru-RU" sz="4000" dirty="0" smtClean="0"/>
              <a:t> исключение использования репутации чужого обозначения</a:t>
            </a:r>
          </a:p>
          <a:p>
            <a:r>
              <a:rPr lang="ru-RU" sz="4000" dirty="0" smtClean="0"/>
              <a:t>  недопущение приобретения не того товара (</a:t>
            </a:r>
            <a:r>
              <a:rPr lang="ru-RU" sz="4000" dirty="0" err="1" smtClean="0"/>
              <a:t>товара</a:t>
            </a:r>
            <a:r>
              <a:rPr lang="ru-RU" sz="4000" dirty="0" smtClean="0"/>
              <a:t> другой фирмы) потребителем.  </a:t>
            </a:r>
          </a:p>
          <a:p>
            <a:pPr>
              <a:buNone/>
            </a:pPr>
            <a:r>
              <a:rPr lang="ru-RU" dirty="0" smtClean="0"/>
              <a:t>Прим.: «Старшее» обозначение является </a:t>
            </a:r>
          </a:p>
          <a:p>
            <a:pPr>
              <a:buNone/>
            </a:pPr>
            <a:r>
              <a:rPr lang="ru-RU" dirty="0" smtClean="0"/>
              <a:t>          средством индивидуализации!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endParaRPr lang="en-US" sz="24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799"/>
          </a:xfrm>
        </p:spPr>
        <p:txBody>
          <a:bodyPr/>
          <a:lstStyle/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800" dirty="0" smtClean="0"/>
          </a:p>
          <a:p>
            <a:pPr lvl="0" algn="just">
              <a:buNone/>
            </a:pPr>
            <a:r>
              <a:rPr lang="ru-RU" sz="2800" dirty="0" smtClean="0"/>
              <a:t>Такое использование знака данным целям не противоречит! МНН указывает на </a:t>
            </a:r>
            <a:r>
              <a:rPr lang="ru-RU" sz="2800" dirty="0" smtClean="0"/>
              <a:t>состав  (материал).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Рисунок 6" descr="Imag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19200"/>
            <a:ext cx="739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Случаи из жизни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800" dirty="0" smtClean="0"/>
              <a:t>СХОДСТВО ЗНАКА И </a:t>
            </a:r>
            <a:r>
              <a:rPr lang="ru-RU" sz="3600" dirty="0" smtClean="0"/>
              <a:t>НАИМЕНОВАНИЯ</a:t>
            </a: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b="1" dirty="0" smtClean="0"/>
              <a:t>  ЗНАК                               ВЫВЕСКА</a:t>
            </a:r>
          </a:p>
          <a:p>
            <a:pPr>
              <a:buNone/>
            </a:pPr>
            <a:r>
              <a:rPr lang="ru-RU" dirty="0" smtClean="0"/>
              <a:t>  ЧАЙХОНА №1          чайхана «ИЗЮМ»</a:t>
            </a:r>
          </a:p>
          <a:p>
            <a:pPr>
              <a:buNone/>
            </a:pPr>
            <a:r>
              <a:rPr lang="ru-RU" dirty="0" smtClean="0"/>
              <a:t>                                       чайхана  «ПАХЛАВА»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Суды безосновательно признавали сходство до степени смешения. Указание на вид заведения – не средство индивидуализации.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Следует ли запрещать знаки, сходные с обычными словами?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        УСЛОВНЫЙ ПРИМЕР   </a:t>
            </a:r>
          </a:p>
          <a:p>
            <a:pPr>
              <a:buNone/>
            </a:pPr>
            <a:r>
              <a:rPr lang="ru-RU" dirty="0" smtClean="0"/>
              <a:t>  товарный </a:t>
            </a:r>
            <a:r>
              <a:rPr lang="ru-RU" dirty="0" smtClean="0"/>
              <a:t>знак            </a:t>
            </a:r>
            <a:r>
              <a:rPr lang="ru-RU" dirty="0" smtClean="0"/>
              <a:t>   </a:t>
            </a:r>
            <a:r>
              <a:rPr lang="ru-RU" dirty="0" smtClean="0"/>
              <a:t>наименование товара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/>
              <a:t>ПРЫНДА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</a:t>
            </a:r>
            <a:r>
              <a:rPr lang="ru-RU" dirty="0" smtClean="0"/>
              <a:t>брынза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БРОНЗА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Правообладатель таких знаков может запрещать использование наименования товара???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2. Из решения по делу N СИП-538/2015:</a:t>
            </a:r>
          </a:p>
          <a:p>
            <a:r>
              <a:rPr lang="ru-RU" sz="2800" dirty="0" smtClean="0"/>
              <a:t>"… признавая решение Роспатента от 22.06.2015 не соответствующим .. </a:t>
            </a:r>
            <a:r>
              <a:rPr lang="ru-RU" sz="2800" dirty="0" err="1" smtClean="0"/>
              <a:t>пп</a:t>
            </a:r>
            <a:r>
              <a:rPr lang="ru-RU" sz="2800" dirty="0" smtClean="0"/>
              <a:t>. 1 и 3 статьи 1483 ГК РФ, а предоставление на территории РФ охраны  знаку по межд. </a:t>
            </a:r>
            <a:r>
              <a:rPr lang="ru-RU" sz="2800" dirty="0" err="1" smtClean="0"/>
              <a:t>Рег</a:t>
            </a:r>
            <a:r>
              <a:rPr lang="ru-RU" sz="2800" dirty="0" smtClean="0"/>
              <a:t>. N 1086422 недействительным полностью, суд 1й инстанции, учитывая присущие  обозначениям звуковые, графические и смысловые характеристики, общее впечатление в целом, исходил из установленного им сходства до степени смешения словесного обозначения "</a:t>
            </a:r>
            <a:r>
              <a:rPr lang="ru-RU" sz="3000" dirty="0" smtClean="0"/>
              <a:t>БРАВАДИН" с МНН "</a:t>
            </a:r>
            <a:r>
              <a:rPr lang="ru-RU" sz="3000" dirty="0" err="1" smtClean="0"/>
              <a:t>ivabradine</a:t>
            </a:r>
            <a:r>
              <a:rPr lang="ru-RU" sz="3000" dirty="0" smtClean="0"/>
              <a:t>"/"</a:t>
            </a:r>
            <a:r>
              <a:rPr lang="ru-RU" sz="3000" dirty="0" err="1" smtClean="0"/>
              <a:t>ивабрадин</a:t>
            </a:r>
            <a:r>
              <a:rPr lang="ru-RU" sz="3000" dirty="0" smtClean="0"/>
              <a:t>"</a:t>
            </a:r>
            <a:r>
              <a:rPr lang="ru-RU" sz="2800" dirty="0" smtClean="0"/>
              <a:t>, указав, что сравниваемые обозначения способны смешиваться покупателями, </a:t>
            </a:r>
            <a:r>
              <a:rPr lang="ru-RU" sz="2800" b="1" dirty="0" smtClean="0"/>
              <a:t>медицинскими и аптечными</a:t>
            </a:r>
            <a:r>
              <a:rPr lang="ru-RU" sz="2800" dirty="0" smtClean="0"/>
              <a:t> работниками, в целом ассоциироваться друг с другом и восприниматься как семантически тождественные."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0"/>
            <a:ext cx="8305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ТЗ  «БРАВАДИН»   -  МНН </a:t>
            </a:r>
            <a:r>
              <a:rPr lang="ru-RU" sz="3200" dirty="0" err="1" smtClean="0"/>
              <a:t>ивабрадин</a:t>
            </a:r>
            <a:r>
              <a:rPr lang="ru-RU" sz="3200" dirty="0" smtClean="0"/>
              <a:t>/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                                             </a:t>
            </a:r>
            <a:r>
              <a:rPr lang="ru-RU" sz="3200" dirty="0" smtClean="0"/>
              <a:t> </a:t>
            </a:r>
            <a:r>
              <a:rPr lang="en-US" sz="3200" dirty="0" err="1" smtClean="0"/>
              <a:t>ivabradine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ru-RU" sz="3200" dirty="0" smtClean="0"/>
              <a:t>«</a:t>
            </a:r>
            <a:r>
              <a:rPr lang="en-US" sz="3200" dirty="0" smtClean="0"/>
              <a:t>…</a:t>
            </a:r>
            <a:r>
              <a:rPr lang="ru-RU" sz="3200" dirty="0" smtClean="0"/>
              <a:t> обозначения способны смешиваться …</a:t>
            </a:r>
            <a:r>
              <a:rPr lang="en-US" sz="3200" dirty="0" smtClean="0"/>
              <a:t> </a:t>
            </a:r>
            <a:r>
              <a:rPr lang="ru-RU" sz="3200" dirty="0" smtClean="0"/>
              <a:t>медицинскими и аптечными работниками</a:t>
            </a:r>
            <a:r>
              <a:rPr lang="en-US" sz="3200" dirty="0" smtClean="0"/>
              <a:t> ???</a:t>
            </a:r>
            <a:r>
              <a:rPr lang="ru-RU" sz="3200" dirty="0" smtClean="0"/>
              <a:t>»</a:t>
            </a:r>
            <a:endParaRPr lang="en-US" sz="3200" dirty="0" smtClean="0"/>
          </a:p>
          <a:p>
            <a:endParaRPr lang="ru-RU" sz="3200" dirty="0" smtClean="0"/>
          </a:p>
          <a:p>
            <a:endParaRPr lang="en-US" sz="3200" dirty="0" smtClean="0"/>
          </a:p>
          <a:p>
            <a:r>
              <a:rPr lang="ru-RU" sz="3200" dirty="0" smtClean="0"/>
              <a:t>Применим ли </a:t>
            </a:r>
            <a:r>
              <a:rPr lang="ru-RU" sz="3200" dirty="0" smtClean="0"/>
              <a:t>этот критерий </a:t>
            </a:r>
            <a:r>
              <a:rPr lang="ru-RU" sz="3200" dirty="0" smtClean="0"/>
              <a:t>к профессионалам?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сходства до степени смешения</a:t>
            </a:r>
            <a:endParaRPr lang="en-US" dirty="0"/>
          </a:p>
        </p:txBody>
      </p:sp>
      <p:pic>
        <p:nvPicPr>
          <p:cNvPr id="6" name="Содержимое 5"/>
          <p:cNvPicPr>
            <a:picLocks noGrp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2286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/>
          <p:cNvPicPr>
            <a:picLocks noGrp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676400"/>
            <a:ext cx="2236395" cy="200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038600"/>
            <a:ext cx="3200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4038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191000"/>
            <a:ext cx="3200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828800"/>
            <a:ext cx="2236395" cy="200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828800"/>
            <a:ext cx="2236395" cy="200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Смешение знаков =</a:t>
            </a:r>
            <a:br>
              <a:rPr lang="ru-RU" dirty="0" smtClean="0"/>
            </a:br>
            <a:r>
              <a:rPr lang="ru-RU" dirty="0" smtClean="0"/>
              <a:t> смешение товаров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9" name="Содержимое 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655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77962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Условия признания сходства обозначений до степени смешения (основные) :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- обозначения имеют признаки </a:t>
            </a:r>
            <a:r>
              <a:rPr lang="ru-RU" sz="3600" b="1" dirty="0" smtClean="0"/>
              <a:t>сходства</a:t>
            </a:r>
            <a:r>
              <a:rPr lang="ru-RU" sz="3600" dirty="0" smtClean="0"/>
              <a:t>;</a:t>
            </a:r>
          </a:p>
          <a:p>
            <a:pPr>
              <a:buNone/>
            </a:pPr>
            <a:endParaRPr lang="ru-RU" sz="1400" dirty="0" smtClean="0"/>
          </a:p>
          <a:p>
            <a:pPr>
              <a:buFontTx/>
              <a:buChar char="-"/>
            </a:pPr>
            <a:r>
              <a:rPr lang="ru-RU" sz="3600" b="1" dirty="0" smtClean="0"/>
              <a:t>обозначения являются средствами  индивидуализации </a:t>
            </a:r>
            <a:r>
              <a:rPr lang="ru-RU" sz="3600" dirty="0" smtClean="0"/>
              <a:t>товаров, изготовителей; </a:t>
            </a:r>
          </a:p>
          <a:p>
            <a:pPr>
              <a:buFontTx/>
              <a:buChar char="-"/>
            </a:pPr>
            <a:r>
              <a:rPr lang="ru-RU" sz="3600" dirty="0" smtClean="0"/>
              <a:t>обозначения проставляются на товарах </a:t>
            </a:r>
            <a:r>
              <a:rPr lang="ru-RU" sz="3600" b="1" dirty="0" smtClean="0"/>
              <a:t>разных  изготовителей</a:t>
            </a:r>
            <a:r>
              <a:rPr lang="ru-RU" sz="3600" dirty="0" smtClean="0"/>
              <a:t>;</a:t>
            </a:r>
            <a:r>
              <a:rPr lang="ru-RU" sz="2800" dirty="0" smtClean="0"/>
              <a:t>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ПАТЕНТОВЕДЧЕСКАЯ ЭКСПЕРТИЗА</a:t>
            </a:r>
            <a:endParaRPr lang="en-US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сравнение объектов ИС, определение сходства и общих признаков сравниваемых объектов (изобретений, </a:t>
            </a:r>
            <a:r>
              <a:rPr lang="ru-RU" sz="3600" dirty="0" err="1" smtClean="0"/>
              <a:t>промобразцов</a:t>
            </a:r>
            <a:r>
              <a:rPr lang="ru-RU" sz="3600" dirty="0" smtClean="0"/>
              <a:t>, товарных знаков)</a:t>
            </a:r>
          </a:p>
          <a:p>
            <a:r>
              <a:rPr lang="ru-RU" sz="3600" dirty="0" smtClean="0"/>
              <a:t> проверка правильности применения критериев предоставления охраны объектам ИС.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Дополнительные условия: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при </a:t>
            </a:r>
            <a:r>
              <a:rPr lang="ru-RU" sz="3600" dirty="0" smtClean="0"/>
              <a:t>выборе товара  потребитель видит только один знак, который в сознании сопоставляется с уже известным ему знаком; 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потребитель не знает, что существуют два сходных знака; 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None/>
            </a:pPr>
            <a:r>
              <a:rPr lang="ru-RU" dirty="0" smtClean="0"/>
              <a:t> - потребитель выбирает один знак и тем самым не выбирает другой;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Главная опасность </a:t>
            </a:r>
            <a:r>
              <a:rPr lang="ru-RU" dirty="0" smtClean="0"/>
              <a:t>сходства до степени смешения: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ПОТРЕБИТЕЛЬ ПОКУПАЕТ </a:t>
            </a:r>
            <a:r>
              <a:rPr lang="ru-RU" sz="4400" dirty="0" smtClean="0"/>
              <a:t>НЕ    ТОТ </a:t>
            </a:r>
            <a:r>
              <a:rPr lang="ru-RU" sz="4400" dirty="0" smtClean="0"/>
              <a:t>ТОВАР, КОТОРЫЙ ХОТЕЛ   ПРИОБРЕСТИ!</a:t>
            </a:r>
            <a:endParaRPr lang="ru-RU" sz="4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792162"/>
          </a:xfrm>
        </p:spPr>
        <p:txBody>
          <a:bodyPr/>
          <a:lstStyle/>
          <a:p>
            <a:r>
              <a:rPr lang="ru-RU" dirty="0" smtClean="0"/>
              <a:t>ТОВАРНЫЙ ЗНАК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ru-RU" dirty="0" smtClean="0"/>
              <a:t>МНН: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таком использовании знаков условия наличия сходства до степени смешения не выполняются!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bravadin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Image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733800"/>
            <a:ext cx="487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Условия наличия сходства до степени смешения не выполняются: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МНН – не средство индивидуализации, а название </a:t>
            </a:r>
            <a:r>
              <a:rPr lang="ru-RU" dirty="0" smtClean="0"/>
              <a:t>вещества</a:t>
            </a:r>
          </a:p>
          <a:p>
            <a:r>
              <a:rPr lang="ru-RU" dirty="0" smtClean="0"/>
              <a:t>МНН   </a:t>
            </a:r>
            <a:r>
              <a:rPr lang="ru-RU" dirty="0" smtClean="0"/>
              <a:t>указывается на том же товаре вместе со знаком</a:t>
            </a:r>
          </a:p>
          <a:p>
            <a:r>
              <a:rPr lang="ru-RU" dirty="0" smtClean="0"/>
              <a:t>Потребитель выбирает </a:t>
            </a:r>
            <a:r>
              <a:rPr lang="ru-RU" dirty="0" smtClean="0"/>
              <a:t>оба обозначения (и </a:t>
            </a:r>
            <a:r>
              <a:rPr lang="ru-RU" dirty="0" smtClean="0"/>
              <a:t>знак и МНН </a:t>
            </a:r>
            <a:r>
              <a:rPr lang="ru-RU" dirty="0" smtClean="0"/>
              <a:t>)  </a:t>
            </a:r>
            <a:r>
              <a:rPr lang="ru-RU" dirty="0" smtClean="0"/>
              <a:t>и получает именно тот товар, который хотел приобрести.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СМИРНОВЪ    </a:t>
            </a:r>
            <a:r>
              <a:rPr lang="en-US" dirty="0" smtClean="0"/>
              <a:t>     </a:t>
            </a:r>
            <a:r>
              <a:rPr lang="ru-RU" dirty="0" smtClean="0"/>
              <a:t>      </a:t>
            </a:r>
            <a:r>
              <a:rPr lang="en-US" dirty="0" smtClean="0"/>
              <a:t>Smirnoff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dirty="0" smtClean="0"/>
              <a:t> </a:t>
            </a:r>
            <a:r>
              <a:rPr lang="ru-RU" sz="3000" dirty="0" smtClean="0"/>
              <a:t>ЛЕСНОЙ БАЛЬЗАМ   КЕДРОВЫЙ БАЛЬЗАМ</a:t>
            </a:r>
          </a:p>
          <a:p>
            <a:pPr>
              <a:buNone/>
            </a:pPr>
            <a:endParaRPr lang="ru-RU" sz="3000" dirty="0" smtClean="0"/>
          </a:p>
          <a:p>
            <a:pPr>
              <a:buNone/>
            </a:pP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Оба знака известны потребителю, смешения нет.</a:t>
            </a:r>
            <a:endParaRPr lang="en-US" sz="3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СХОДСТВО ЗНАКОВ НЕ ВСЕГДА ОПРЕДЕЛЯЕТ СХОДСТВО ДО СТЕПЕНИ СМЕШЕНИЯ</a:t>
            </a:r>
            <a:br>
              <a:rPr lang="ru-RU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sz="3600" dirty="0" smtClean="0"/>
              <a:t>Из </a:t>
            </a:r>
            <a:r>
              <a:rPr lang="ru-RU" sz="3600" dirty="0" smtClean="0"/>
              <a:t>Постановления  N СИП-538/2015  27.02.2017: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dirty="0" smtClean="0"/>
              <a:t>"</a:t>
            </a:r>
            <a:r>
              <a:rPr lang="ru-RU" sz="3500" dirty="0" smtClean="0"/>
              <a:t>На заседании 46-й Всемирной ассамблеи здравоохранения в мае 1993 года была принята резолюция </a:t>
            </a:r>
            <a:r>
              <a:rPr lang="en-US" sz="3500" dirty="0" smtClean="0"/>
              <a:t>WHA</a:t>
            </a:r>
            <a:r>
              <a:rPr lang="ru-RU" sz="3500" dirty="0" smtClean="0"/>
              <a:t> 46.19 по международным непатентованным наименованиям, в которой на государства - участников ВОЗ были возложены обязательства по </a:t>
            </a:r>
            <a:r>
              <a:rPr lang="ru-RU" sz="3500" b="1" dirty="0" smtClean="0"/>
              <a:t>препятствованию</a:t>
            </a:r>
            <a:r>
              <a:rPr lang="ru-RU" sz="3500" dirty="0" smtClean="0"/>
              <a:t> использования международных непатентованных наименований либо производных от них названий в составе товарных знаков".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WHA46.19 - Nonproprietary names for pharmaceutical substances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WHO </a:t>
            </a:r>
            <a:r>
              <a:rPr lang="en-US" sz="3600" b="1" dirty="0" smtClean="0"/>
              <a:t>REQUESTS</a:t>
            </a:r>
            <a:r>
              <a:rPr lang="en-US" sz="3600" dirty="0" smtClean="0"/>
              <a:t> Member States:</a:t>
            </a:r>
          </a:p>
          <a:p>
            <a:pPr>
              <a:buNone/>
            </a:pPr>
            <a:r>
              <a:rPr lang="en-US" sz="3600" dirty="0" smtClean="0"/>
              <a:t>(3) to develop policy guidelines on the use and protection of international nonproprietary names, and to </a:t>
            </a:r>
            <a:r>
              <a:rPr lang="en-US" sz="3600" b="1" dirty="0" smtClean="0"/>
              <a:t>discourage</a:t>
            </a:r>
            <a:r>
              <a:rPr lang="en-US" sz="3600" dirty="0" smtClean="0"/>
              <a:t> the use of names derived from INNs, and particularly names including established INN stems as trade-marks;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en-US" sz="3200" dirty="0" smtClean="0"/>
              <a:t>WHA 16.19 </a:t>
            </a:r>
            <a:r>
              <a:rPr lang="ru-RU" sz="3200" dirty="0" smtClean="0"/>
              <a:t>НЕПАТЕНТОВАННЫЕ НАИМЕНОВАНИЯ ДЛЯ ФАРМАЦЕВТИЧЕСКИХ СУБСТАНЦИЙ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ВОЗ рекомендует </a:t>
            </a:r>
            <a:r>
              <a:rPr lang="ru-RU" dirty="0" smtClean="0"/>
              <a:t>странам-членам: </a:t>
            </a:r>
          </a:p>
          <a:p>
            <a:pPr>
              <a:buNone/>
            </a:pPr>
            <a:r>
              <a:rPr lang="ru-RU" dirty="0" smtClean="0"/>
              <a:t>«(3) Разработать </a:t>
            </a:r>
            <a:r>
              <a:rPr lang="ru-RU" dirty="0" smtClean="0"/>
              <a:t>основные направления политики использования и охраны МНН и </a:t>
            </a:r>
            <a:r>
              <a:rPr lang="ru-RU" b="1" dirty="0" smtClean="0"/>
              <a:t>не поощрять</a:t>
            </a:r>
            <a:r>
              <a:rPr lang="ru-RU" dirty="0" smtClean="0"/>
              <a:t> использование </a:t>
            </a:r>
            <a:r>
              <a:rPr lang="ru-RU" dirty="0" smtClean="0"/>
              <a:t>названий, производных от МНН, в частности названий, включающих установленные </a:t>
            </a:r>
            <a:r>
              <a:rPr lang="ru-RU" dirty="0" smtClean="0"/>
              <a:t>основы  </a:t>
            </a:r>
            <a:r>
              <a:rPr lang="ru-RU" dirty="0" smtClean="0"/>
              <a:t>МНН, в качестве товарных </a:t>
            </a:r>
            <a:r>
              <a:rPr lang="ru-RU" dirty="0" smtClean="0"/>
              <a:t>знаков».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Категорического запрета нет. </a:t>
            </a:r>
            <a:r>
              <a:rPr lang="ru-RU" b="1" dirty="0" smtClean="0"/>
              <a:t>    </a:t>
            </a:r>
            <a:r>
              <a:rPr lang="ru-RU" dirty="0" smtClean="0"/>
              <a:t>Сходство до степени смешения</a:t>
            </a:r>
            <a:r>
              <a:rPr lang="ru-RU" b="1" dirty="0" smtClean="0"/>
              <a:t> </a:t>
            </a:r>
            <a:r>
              <a:rPr lang="ru-RU" dirty="0" smtClean="0"/>
              <a:t>не упоминается.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проблема, указанная ВОЗ: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ИСПОЛЬЗОВАНИЕ ЗНАКОВ, СХОДНЫХ С МНН ВЕЩЕСТВ  ДРУГОГО  НАЗНАЧЕНИЯ.</a:t>
            </a:r>
          </a:p>
          <a:p>
            <a:endParaRPr lang="ru-RU" sz="4000" dirty="0" smtClean="0"/>
          </a:p>
          <a:p>
            <a:r>
              <a:rPr lang="ru-RU" sz="4000" dirty="0" smtClean="0"/>
              <a:t>Этого допускать нельзя!</a:t>
            </a:r>
          </a:p>
          <a:p>
            <a:pPr>
              <a:buNone/>
            </a:pPr>
            <a:r>
              <a:rPr lang="ru-RU" sz="4000" dirty="0" smtClean="0"/>
              <a:t>Но в рассмотренных случаях этого нет.</a:t>
            </a:r>
            <a:endParaRPr lang="ru-RU" sz="4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477962"/>
          </a:xfrm>
        </p:spPr>
        <p:txBody>
          <a:bodyPr>
            <a:noAutofit/>
          </a:bodyPr>
          <a:lstStyle/>
          <a:p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Правила </a:t>
            </a:r>
            <a:r>
              <a:rPr lang="ru-RU" sz="2600" dirty="0" smtClean="0"/>
              <a:t>назначения и выписки лекарственных препаратов - Приказ Минздрава от 20 декабря 2012 года № 1175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297363"/>
          </a:xfrm>
        </p:spPr>
        <p:txBody>
          <a:bodyPr>
            <a:normAutofit/>
          </a:bodyPr>
          <a:lstStyle/>
          <a:p>
            <a:r>
              <a:rPr lang="ru-RU" dirty="0" smtClean="0"/>
              <a:t>.. </a:t>
            </a:r>
            <a:r>
              <a:rPr lang="ru-RU" dirty="0" smtClean="0"/>
              <a:t>Медицинские работники </a:t>
            </a:r>
            <a:r>
              <a:rPr lang="ru-RU" dirty="0" smtClean="0"/>
              <a:t>при выписке лекарств должны </a:t>
            </a:r>
            <a:r>
              <a:rPr lang="ru-RU" dirty="0" smtClean="0"/>
              <a:t>использовать международное непатентованное наименование (</a:t>
            </a:r>
            <a:r>
              <a:rPr lang="ru-RU" dirty="0" smtClean="0"/>
              <a:t>МНН), </a:t>
            </a:r>
            <a:r>
              <a:rPr lang="ru-RU" dirty="0" smtClean="0"/>
              <a:t>название действующего вещества препарата, рекомендованное Всемирной организацией </a:t>
            </a:r>
            <a:r>
              <a:rPr lang="ru-RU" dirty="0" smtClean="0"/>
              <a:t>здравоохранения.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4267201"/>
            <a:ext cx="7772400" cy="1752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5029200"/>
          </a:xfrm>
        </p:spPr>
        <p:txBody>
          <a:bodyPr>
            <a:normAutofit/>
          </a:bodyPr>
          <a:lstStyle/>
          <a:p>
            <a:pPr algn="l"/>
            <a:r>
              <a:rPr lang="ru-RU" sz="3100" dirty="0" smtClean="0"/>
              <a:t>Общее правило: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ТОВАРНЫЙ ЗНАК НЕ ДОЛЖЕН БЫТЬ СХОДЕН ДО СТЕПЕНИ СМЕШЕНИЯ С ДРУГИМИ ОБОЗНАЧЕНИЯМИ!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С применением этого критерия существуют большие проблемы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ПРОБЛЕМА И РЕШЕНИЕ</a:t>
            </a:r>
            <a:r>
              <a:rPr lang="ru-RU" dirty="0" smtClean="0"/>
              <a:t>: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Врач выписывает лекарство по МНН, пациент будет знать только МНН и будет </a:t>
            </a:r>
            <a:r>
              <a:rPr lang="ru-RU" dirty="0" smtClean="0"/>
              <a:t>путать его со сходным знаком.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Эта проблема существует для знаков, сходных с МНН лекарств другого назначения.</a:t>
            </a:r>
          </a:p>
          <a:p>
            <a:r>
              <a:rPr lang="ru-RU" dirty="0" smtClean="0"/>
              <a:t>Для этого </a:t>
            </a:r>
            <a:r>
              <a:rPr lang="ru-RU" dirty="0" smtClean="0"/>
              <a:t>решения этой проблемы ВОЗ не рекомендует использовать знаки, образованные от МНН в качестве товарных знаков.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 вопросу о назначению лекарств по МНН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Докт</a:t>
            </a:r>
            <a:r>
              <a:rPr lang="ru-RU" dirty="0" smtClean="0"/>
              <a:t> фарм. наук. </a:t>
            </a:r>
            <a:r>
              <a:rPr lang="ru-RU" dirty="0" err="1" smtClean="0"/>
              <a:t>Ягудина</a:t>
            </a:r>
            <a:r>
              <a:rPr lang="ru-RU" dirty="0" smtClean="0"/>
              <a:t> Р.И. </a:t>
            </a:r>
            <a:r>
              <a:rPr lang="ru-RU" dirty="0" smtClean="0"/>
              <a:t>Первый </a:t>
            </a:r>
            <a:r>
              <a:rPr lang="ru-RU" dirty="0" smtClean="0"/>
              <a:t>МГМУ им. И.М. Сеченова </a:t>
            </a:r>
            <a:r>
              <a:rPr lang="ru-RU" dirty="0" smtClean="0"/>
              <a:t>"</a:t>
            </a:r>
            <a:r>
              <a:rPr lang="ru-RU" b="1" dirty="0" smtClean="0"/>
              <a:t>Информация о лекарствах"</a:t>
            </a:r>
            <a:endParaRPr lang="ru-RU" dirty="0" smtClean="0"/>
          </a:p>
          <a:p>
            <a:r>
              <a:rPr lang="ru-RU" dirty="0" smtClean="0"/>
              <a:t>Роза </a:t>
            </a:r>
            <a:r>
              <a:rPr lang="ru-RU" dirty="0" err="1" smtClean="0"/>
              <a:t>Ягудина</a:t>
            </a:r>
            <a:r>
              <a:rPr lang="ru-RU" dirty="0" smtClean="0"/>
              <a:t> о том, какие нюансы важно учитывать специалисту аптеки, изучая информацию о лекарствах. </a:t>
            </a:r>
            <a:r>
              <a:rPr lang="ru-RU" dirty="0" smtClean="0">
                <a:hlinkClick r:id="rId2"/>
              </a:rPr>
              <a:t>https://www.katrenstyle.ru/articles/journal/goods_sales/informatsiya_o_lekarstvah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доклада </a:t>
            </a:r>
            <a:r>
              <a:rPr lang="ru-RU" dirty="0" err="1" smtClean="0"/>
              <a:t>Докт</a:t>
            </a:r>
            <a:r>
              <a:rPr lang="ru-RU" dirty="0" smtClean="0"/>
              <a:t>. Фарм. Наук </a:t>
            </a:r>
            <a:r>
              <a:rPr lang="ru-RU" dirty="0" err="1" smtClean="0"/>
              <a:t>Ягудиной</a:t>
            </a:r>
            <a:r>
              <a:rPr lang="ru-RU" dirty="0" smtClean="0"/>
              <a:t> Р.И.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Например, </a:t>
            </a:r>
            <a:r>
              <a:rPr lang="ru-RU" dirty="0" smtClean="0"/>
              <a:t>существует :</a:t>
            </a:r>
            <a:endParaRPr lang="ru-RU" dirty="0" smtClean="0"/>
          </a:p>
          <a:p>
            <a:r>
              <a:rPr lang="ru-RU" dirty="0" smtClean="0"/>
              <a:t> 52 торговых названия для МНН "</a:t>
            </a:r>
            <a:r>
              <a:rPr lang="ru-RU" dirty="0" err="1" smtClean="0"/>
              <a:t>диклофенак</a:t>
            </a:r>
            <a:r>
              <a:rPr lang="ru-RU" dirty="0" smtClean="0"/>
              <a:t>",</a:t>
            </a:r>
          </a:p>
          <a:p>
            <a:r>
              <a:rPr lang="ru-RU" dirty="0" smtClean="0"/>
              <a:t> 38 торговых названий для МНН "</a:t>
            </a:r>
            <a:r>
              <a:rPr lang="ru-RU" dirty="0" err="1" smtClean="0"/>
              <a:t>ципрофлоксацин</a:t>
            </a:r>
            <a:r>
              <a:rPr lang="ru-RU" dirty="0" smtClean="0"/>
              <a:t>", </a:t>
            </a:r>
          </a:p>
          <a:p>
            <a:r>
              <a:rPr lang="ru-RU" dirty="0" smtClean="0"/>
              <a:t> 33 торговых названий для МНН "парацетамол" и так далее.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Из доклада </a:t>
            </a:r>
            <a:r>
              <a:rPr lang="ru-RU" sz="3200" dirty="0" smtClean="0"/>
              <a:t>д.ф.н. </a:t>
            </a:r>
            <a:r>
              <a:rPr lang="ru-RU" sz="3200" dirty="0" err="1" smtClean="0"/>
              <a:t>Ягудиной</a:t>
            </a:r>
            <a:r>
              <a:rPr lang="ru-RU" sz="3200" dirty="0" smtClean="0"/>
              <a:t> Р.И.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143000"/>
            <a:ext cx="8610600" cy="5257800"/>
          </a:xfrm>
        </p:spPr>
        <p:txBody>
          <a:bodyPr>
            <a:noAutofit/>
          </a:bodyPr>
          <a:lstStyle/>
          <a:p>
            <a:r>
              <a:rPr lang="ru-RU" sz="2400" dirty="0" smtClean="0"/>
              <a:t>"Однако сотрудник аптеки должен также удерживать в голове информацию об особенностях дозирования, взаимодействия препарата, особенностях разных лекарственных форм." </a:t>
            </a:r>
          </a:p>
          <a:p>
            <a:r>
              <a:rPr lang="ru-RU" sz="2400" dirty="0" smtClean="0"/>
              <a:t>"</a:t>
            </a:r>
            <a:r>
              <a:rPr lang="ru-RU" sz="2400" dirty="0" smtClean="0"/>
              <a:t>Специалист аптеки должен быть очень внимательным при проведении консультации. Он должен провести экспертизу рецепта, уточнить, нет ли аллергии на препарат, какие есть сопутствующие заболевания и так далее — для этого существуют целые алгоритмы консультирования. Также специалист аптеки должен внимательно отнестись к выбору лекарственной формы, поскольку не все лекарственные формы взаимозаменяемы. </a:t>
            </a:r>
          </a:p>
          <a:p>
            <a:r>
              <a:rPr lang="ru-RU" sz="2400" dirty="0" smtClean="0"/>
              <a:t>Таблетки, покрытые оболочкой, часто нельзя делить на части....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Промежуточные 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Работник аптеки не спутает товарный знак с МНН.</a:t>
            </a:r>
          </a:p>
          <a:p>
            <a:r>
              <a:rPr lang="ru-RU" dirty="0" smtClean="0"/>
              <a:t>Пациенту следует знать не только МНН, но и торговое наименование лекарства, назначаемое врачом.</a:t>
            </a:r>
          </a:p>
          <a:p>
            <a:r>
              <a:rPr lang="ru-RU" dirty="0" smtClean="0"/>
              <a:t>Сходство знака с МНН применяемого в маркируемом препарате вещества нельзя считать сходством до степени смешения.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</a:t>
            </a:r>
            <a:r>
              <a:rPr lang="en-US" dirty="0" smtClean="0">
                <a:hlinkClick r:id="rId2"/>
              </a:rPr>
              <a:t>@intapat.ru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ООО «Патентное Агентство «ИНТАКС-Р»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838201"/>
            <a:ext cx="8229600" cy="48767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НОВОЕ ОСНОВАНИЕ ДЛЯ</a:t>
            </a:r>
            <a:br>
              <a:rPr lang="ru-RU" dirty="0" smtClean="0"/>
            </a:br>
            <a:r>
              <a:rPr lang="ru-RU" dirty="0" smtClean="0"/>
              <a:t> ОТМЕНЫ</a:t>
            </a:r>
            <a:br>
              <a:rPr lang="ru-RU" dirty="0" smtClean="0"/>
            </a:br>
            <a:r>
              <a:rPr lang="ru-RU" dirty="0" smtClean="0"/>
              <a:t>РЕГИСТРАЦИИ СЛОВЕСНОГО ТОВАРНОГО ЗНАКА: </a:t>
            </a:r>
            <a:br>
              <a:rPr lang="ru-RU" dirty="0" smtClean="0"/>
            </a:br>
            <a:r>
              <a:rPr lang="ru-RU" sz="4900" b="1" dirty="0" smtClean="0"/>
              <a:t>СХОДСТВО ДО СТЕПЕНИ СМЕШЕНИЯ ЗНАКА С МНН</a:t>
            </a:r>
            <a:br>
              <a:rPr lang="ru-RU" sz="49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858000" cy="2133600"/>
          </a:xfrm>
        </p:spPr>
        <p:txBody>
          <a:bodyPr/>
          <a:lstStyle/>
          <a:p>
            <a:r>
              <a:rPr lang="ru-RU" dirty="0" smtClean="0"/>
              <a:t>С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Аннулированные знаки ввиду сходства с МНН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7200" dirty="0" smtClean="0"/>
              <a:t>Товарный знак   МНН вещества     Дело     </a:t>
            </a:r>
          </a:p>
          <a:p>
            <a:pPr>
              <a:buNone/>
            </a:pPr>
            <a:r>
              <a:rPr lang="ru-RU" sz="3600" dirty="0" smtClean="0"/>
              <a:t>                                                                          </a:t>
            </a:r>
          </a:p>
          <a:p>
            <a:pPr>
              <a:buNone/>
            </a:pPr>
            <a:r>
              <a:rPr lang="ru-RU" sz="5500" dirty="0" smtClean="0"/>
              <a:t>1. </a:t>
            </a:r>
            <a:r>
              <a:rPr lang="ru-RU" sz="6500" b="1" dirty="0" smtClean="0"/>
              <a:t>КАРНИТОН</a:t>
            </a:r>
            <a:r>
              <a:rPr lang="ru-RU" sz="6500" dirty="0" smtClean="0"/>
              <a:t> </a:t>
            </a:r>
            <a:r>
              <a:rPr lang="ru-RU" sz="5500" dirty="0" smtClean="0"/>
              <a:t>    </a:t>
            </a:r>
            <a:r>
              <a:rPr lang="en-US" sz="5500" dirty="0" smtClean="0"/>
              <a:t>  </a:t>
            </a:r>
            <a:r>
              <a:rPr lang="en-US" sz="5500" dirty="0" smtClean="0"/>
              <a:t> </a:t>
            </a:r>
            <a:r>
              <a:rPr lang="ru-RU" sz="5500" dirty="0" smtClean="0"/>
              <a:t> </a:t>
            </a:r>
            <a:r>
              <a:rPr lang="ru-RU" sz="5500" dirty="0" smtClean="0"/>
              <a:t>"</a:t>
            </a:r>
            <a:r>
              <a:rPr lang="ru-RU" sz="6700" dirty="0" err="1" smtClean="0"/>
              <a:t>карнитин</a:t>
            </a:r>
            <a:r>
              <a:rPr lang="ru-RU" sz="5500" dirty="0" smtClean="0"/>
              <a:t>"    </a:t>
            </a:r>
            <a:r>
              <a:rPr lang="en-US" sz="5500" dirty="0" smtClean="0"/>
              <a:t>      </a:t>
            </a:r>
            <a:r>
              <a:rPr lang="ru-RU" sz="5500" dirty="0" smtClean="0"/>
              <a:t>  ВАС  N 12436/11  </a:t>
            </a:r>
          </a:p>
          <a:p>
            <a:pPr>
              <a:buNone/>
            </a:pPr>
            <a:r>
              <a:rPr lang="ru-RU" sz="5500" dirty="0" smtClean="0"/>
              <a:t>       </a:t>
            </a:r>
            <a:r>
              <a:rPr lang="ru-RU" sz="5100" dirty="0" smtClean="0"/>
              <a:t> №345444 </a:t>
            </a:r>
            <a:r>
              <a:rPr lang="ru-RU" sz="5500" dirty="0" smtClean="0"/>
              <a:t>                                              </a:t>
            </a:r>
            <a:r>
              <a:rPr lang="en-US" sz="5500" dirty="0" smtClean="0"/>
              <a:t>  </a:t>
            </a:r>
            <a:r>
              <a:rPr lang="ru-RU" sz="5500" dirty="0" smtClean="0"/>
              <a:t>     28.02.2012  </a:t>
            </a:r>
          </a:p>
          <a:p>
            <a:pPr>
              <a:buNone/>
            </a:pPr>
            <a:r>
              <a:rPr lang="ru-RU" sz="5500" dirty="0" smtClean="0"/>
              <a:t> </a:t>
            </a:r>
          </a:p>
          <a:p>
            <a:pPr>
              <a:buNone/>
            </a:pPr>
            <a:r>
              <a:rPr lang="ru-RU" sz="5500" dirty="0" smtClean="0"/>
              <a:t> 2. </a:t>
            </a:r>
            <a:r>
              <a:rPr lang="ru-RU" sz="6500" b="1" dirty="0" smtClean="0"/>
              <a:t>BRAVADIN </a:t>
            </a:r>
            <a:r>
              <a:rPr lang="ru-RU" sz="5500" dirty="0" smtClean="0"/>
              <a:t>     </a:t>
            </a:r>
            <a:r>
              <a:rPr lang="en-US" sz="5500" dirty="0" smtClean="0"/>
              <a:t>       </a:t>
            </a:r>
            <a:r>
              <a:rPr lang="ru-RU" sz="5500" dirty="0" smtClean="0"/>
              <a:t> </a:t>
            </a:r>
            <a:r>
              <a:rPr lang="en-US" sz="5500" dirty="0" smtClean="0"/>
              <a:t>“</a:t>
            </a:r>
            <a:r>
              <a:rPr lang="ru-RU" sz="6800" dirty="0" err="1" smtClean="0"/>
              <a:t>ivabradin</a:t>
            </a:r>
            <a:r>
              <a:rPr lang="en-US" sz="6800" dirty="0" smtClean="0"/>
              <a:t>e</a:t>
            </a:r>
            <a:r>
              <a:rPr lang="ru-RU" sz="5500" dirty="0" smtClean="0"/>
              <a:t>"     </a:t>
            </a:r>
            <a:r>
              <a:rPr lang="en-US" sz="5500" dirty="0" smtClean="0"/>
              <a:t> </a:t>
            </a:r>
            <a:r>
              <a:rPr lang="ru-RU" sz="5500" dirty="0" smtClean="0"/>
              <a:t> </a:t>
            </a:r>
            <a:r>
              <a:rPr lang="en-US" sz="5500" dirty="0" smtClean="0"/>
              <a:t>     </a:t>
            </a:r>
            <a:r>
              <a:rPr lang="ru-RU" sz="5500" dirty="0" smtClean="0"/>
              <a:t>N СИП-525/2015 </a:t>
            </a:r>
          </a:p>
          <a:p>
            <a:pPr>
              <a:buNone/>
            </a:pPr>
            <a:r>
              <a:rPr lang="ru-RU" sz="5500" dirty="0" smtClean="0"/>
              <a:t>    </a:t>
            </a:r>
            <a:r>
              <a:rPr lang="en-US" sz="6000" dirty="0" smtClean="0"/>
              <a:t>ITR No. 1058997</a:t>
            </a:r>
            <a:r>
              <a:rPr lang="ru-RU" sz="5500" dirty="0" smtClean="0"/>
              <a:t>                                       05.07. 2016</a:t>
            </a:r>
          </a:p>
          <a:p>
            <a:pPr>
              <a:buNone/>
            </a:pPr>
            <a:endParaRPr lang="ru-RU" sz="5500" dirty="0" smtClean="0"/>
          </a:p>
          <a:p>
            <a:pPr>
              <a:buNone/>
            </a:pPr>
            <a:r>
              <a:rPr lang="ru-RU" sz="5500" dirty="0" smtClean="0"/>
              <a:t> 3. </a:t>
            </a:r>
            <a:r>
              <a:rPr lang="ru-RU" sz="6500" b="1" dirty="0" smtClean="0"/>
              <a:t>БРАВАДИН</a:t>
            </a:r>
            <a:r>
              <a:rPr lang="ru-RU" sz="6500" dirty="0" smtClean="0"/>
              <a:t> </a:t>
            </a:r>
            <a:r>
              <a:rPr lang="ru-RU" sz="5500" dirty="0" smtClean="0"/>
              <a:t>   </a:t>
            </a:r>
            <a:r>
              <a:rPr lang="en-US" sz="5500" dirty="0" smtClean="0"/>
              <a:t>      </a:t>
            </a:r>
            <a:r>
              <a:rPr lang="ru-RU" sz="5500" dirty="0" smtClean="0"/>
              <a:t>  </a:t>
            </a:r>
            <a:r>
              <a:rPr lang="ru-RU" sz="5900" dirty="0" smtClean="0"/>
              <a:t>"</a:t>
            </a:r>
            <a:r>
              <a:rPr lang="ru-RU" sz="6800" dirty="0" err="1" smtClean="0"/>
              <a:t>ивабрадин</a:t>
            </a:r>
            <a:r>
              <a:rPr lang="ru-RU" sz="5900" dirty="0" smtClean="0"/>
              <a:t>"</a:t>
            </a:r>
            <a:r>
              <a:rPr lang="ru-RU" sz="5500" dirty="0" smtClean="0"/>
              <a:t>       </a:t>
            </a:r>
            <a:r>
              <a:rPr lang="en-US" sz="5500" dirty="0" smtClean="0"/>
              <a:t> </a:t>
            </a:r>
            <a:r>
              <a:rPr lang="ru-RU" sz="5500" dirty="0" smtClean="0"/>
              <a:t>  N </a:t>
            </a:r>
            <a:r>
              <a:rPr lang="ru-RU" sz="5500" dirty="0" smtClean="0"/>
              <a:t>СИП-538/2015   </a:t>
            </a:r>
            <a:endParaRPr lang="ru-RU" sz="5500" dirty="0" smtClean="0"/>
          </a:p>
          <a:p>
            <a:pPr>
              <a:buNone/>
            </a:pPr>
            <a:r>
              <a:rPr lang="ru-RU" sz="5500" dirty="0" smtClean="0"/>
              <a:t>    </a:t>
            </a:r>
            <a:r>
              <a:rPr lang="ru-RU" sz="6000" dirty="0" smtClean="0"/>
              <a:t> </a:t>
            </a:r>
            <a:r>
              <a:rPr lang="en-US" sz="6000" dirty="0" smtClean="0"/>
              <a:t>ITR No.1086422</a:t>
            </a:r>
            <a:r>
              <a:rPr lang="ru-RU" sz="5500" dirty="0" smtClean="0"/>
              <a:t>                                           27.02.2017</a:t>
            </a:r>
          </a:p>
          <a:p>
            <a:pPr algn="just"/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МНН: Определение ВОЗ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Международное непатентованное наименование </a:t>
            </a:r>
            <a:r>
              <a:rPr lang="ru-RU" dirty="0" smtClean="0"/>
              <a:t>(</a:t>
            </a:r>
            <a:r>
              <a:rPr lang="ru-RU" i="1" dirty="0" err="1" smtClean="0"/>
              <a:t>International</a:t>
            </a:r>
            <a:r>
              <a:rPr lang="ru-RU" i="1" dirty="0" smtClean="0"/>
              <a:t> </a:t>
            </a:r>
            <a:r>
              <a:rPr lang="ru-RU" i="1" dirty="0" err="1" smtClean="0"/>
              <a:t>Nonproprietary</a:t>
            </a:r>
            <a:r>
              <a:rPr lang="ru-RU" i="1" dirty="0" smtClean="0"/>
              <a:t> </a:t>
            </a:r>
            <a:r>
              <a:rPr lang="ru-RU" i="1" dirty="0" err="1" smtClean="0"/>
              <a:t>Name</a:t>
            </a:r>
            <a:r>
              <a:rPr lang="ru-RU" b="1" dirty="0" smtClean="0"/>
              <a:t>) (</a:t>
            </a:r>
            <a:r>
              <a:rPr lang="ru-RU" b="1" i="1" dirty="0" smtClean="0"/>
              <a:t>INN</a:t>
            </a:r>
            <a:r>
              <a:rPr lang="ru-RU" b="1" dirty="0" smtClean="0"/>
              <a:t>)- </a:t>
            </a:r>
            <a:r>
              <a:rPr lang="ru-RU" dirty="0" smtClean="0"/>
              <a:t>уникальное наименование действующего вещества </a:t>
            </a:r>
            <a:r>
              <a:rPr lang="ru-RU" dirty="0" smtClean="0">
                <a:hlinkClick r:id="rId2" action="ppaction://hlinkfile"/>
              </a:rPr>
              <a:t>лекарственного средства</a:t>
            </a:r>
            <a:r>
              <a:rPr lang="ru-RU" dirty="0" smtClean="0"/>
              <a:t>, рекомендованное Всемирной организацией здравоохранения (ВОЗ).</a:t>
            </a:r>
            <a:r>
              <a:rPr lang="ru-RU" b="1" dirty="0" smtClean="0"/>
              <a:t> Это уникальное название фармацевтической субстанции, которое имеет всемирное признание и является общественной со</a:t>
            </a:r>
            <a:r>
              <a:rPr lang="en-US" b="1" dirty="0" smtClean="0"/>
              <a:t> </a:t>
            </a:r>
            <a:r>
              <a:rPr lang="ru-RU" b="1" dirty="0" err="1" smtClean="0"/>
              <a:t>бственностью</a:t>
            </a:r>
            <a:r>
              <a:rPr lang="ru-RU" b="1" dirty="0" smtClean="0"/>
              <a:t>.</a:t>
            </a:r>
            <a:endParaRPr lang="en-US" b="1" dirty="0" smtClean="0"/>
          </a:p>
          <a:p>
            <a:endParaRPr lang="ru-RU" sz="2400" b="1" dirty="0" smtClean="0"/>
          </a:p>
          <a:p>
            <a:pPr>
              <a:buNone/>
            </a:pPr>
            <a:r>
              <a:rPr lang="ru-RU" sz="2800" b="1" dirty="0" smtClean="0"/>
              <a:t>МНН можно считать общеупотребительным термином, указанием </a:t>
            </a:r>
            <a:r>
              <a:rPr lang="ru-RU" sz="2800" b="1" dirty="0" smtClean="0"/>
              <a:t>вещества, материала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23612" y="3244334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№345444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Существующая сегодня система МНН была введена в 1950 г резолюцией Всемирной Ассамблеи Здравоохранения и начала функционировать в 1953 г, когда был опубликован первый список МНН для фармацевтических субстанций. </a:t>
            </a:r>
          </a:p>
          <a:p>
            <a:pPr>
              <a:buNone/>
            </a:pPr>
            <a:r>
              <a:rPr lang="ru-RU" dirty="0" smtClean="0"/>
              <a:t>Сегодня список МНН насчитывает около 8000 названий, и это число увеличивается на 120-150 новых МНН ежегодно.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01762"/>
          </a:xfrm>
        </p:spPr>
        <p:txBody>
          <a:bodyPr>
            <a:normAutofit/>
          </a:bodyPr>
          <a:lstStyle/>
          <a:p>
            <a:r>
              <a:rPr lang="ru-RU" sz="3900" dirty="0" smtClean="0"/>
              <a:t>Сходство слов = сходство обозначений до степени смешения?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r>
              <a:rPr lang="ru-RU" dirty="0" smtClean="0"/>
              <a:t>                знак                   МНН</a:t>
            </a:r>
          </a:p>
          <a:p>
            <a:pPr>
              <a:buNone/>
            </a:pPr>
            <a:r>
              <a:rPr lang="ru-RU" dirty="0" smtClean="0"/>
              <a:t>      .  </a:t>
            </a:r>
            <a:r>
              <a:rPr lang="ru-RU" b="1" dirty="0" smtClean="0"/>
              <a:t>КАРНИТОН</a:t>
            </a:r>
            <a:r>
              <a:rPr lang="ru-RU" dirty="0" smtClean="0"/>
              <a:t>      «</a:t>
            </a:r>
            <a:r>
              <a:rPr lang="ru-RU" sz="4000" dirty="0" err="1" smtClean="0"/>
              <a:t>карнитин</a:t>
            </a:r>
            <a:r>
              <a:rPr lang="ru-RU" sz="4000" dirty="0" smtClean="0"/>
              <a:t>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b="1" dirty="0" smtClean="0"/>
              <a:t>BRAVADIN </a:t>
            </a:r>
            <a:r>
              <a:rPr lang="ru-RU" dirty="0" smtClean="0"/>
              <a:t>         </a:t>
            </a:r>
            <a:r>
              <a:rPr lang="en-US" dirty="0" smtClean="0"/>
              <a:t>“</a:t>
            </a:r>
            <a:r>
              <a:rPr lang="ru-RU" sz="4000" dirty="0" err="1" smtClean="0"/>
              <a:t>ivabradin</a:t>
            </a:r>
            <a:r>
              <a:rPr lang="en-US" sz="4000" dirty="0" smtClean="0"/>
              <a:t>e</a:t>
            </a:r>
            <a:r>
              <a:rPr lang="ru-RU" dirty="0" smtClean="0"/>
              <a:t>»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</a:t>
            </a:r>
            <a:r>
              <a:rPr lang="ru-RU" b="1" dirty="0" smtClean="0"/>
              <a:t>БРАВАДИН</a:t>
            </a:r>
            <a:r>
              <a:rPr lang="ru-RU" dirty="0" smtClean="0"/>
              <a:t>         «</a:t>
            </a:r>
            <a:r>
              <a:rPr lang="ru-RU" sz="4000" dirty="0" err="1" smtClean="0"/>
              <a:t>ивабрадин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1552</Words>
  <Application>Microsoft Office PowerPoint</Application>
  <PresentationFormat>Экран (4:3)</PresentationFormat>
  <Paragraphs>231</Paragraphs>
  <Slides>45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Office Theme</vt:lpstr>
      <vt:lpstr> </vt:lpstr>
      <vt:lpstr>Критерии охраноспособности товарного знака </vt:lpstr>
      <vt:lpstr>ПАТЕНТОВЕДЧЕСКАЯ ЭКСПЕРТИЗА</vt:lpstr>
      <vt:lpstr>Общее правило: ТОВАРНЫЙ ЗНАК НЕ ДОЛЖЕН БЫТЬ СХОДЕН ДО СТЕПЕНИ СМЕШЕНИЯ С ДРУГИМИ ОБОЗНАЧЕНИЯМИ!  С применением этого критерия существуют большие проблемы</vt:lpstr>
      <vt:lpstr> НОВОЕ ОСНОВАНИЕ ДЛЯ  ОТМЕНЫ РЕГИСТРАЦИИ СЛОВЕСНОГО ТОВАРНОГО ЗНАКА:  СХОДСТВО ДО СТЕПЕНИ СМЕШЕНИЯ ЗНАКА С МНН  </vt:lpstr>
      <vt:lpstr> Аннулированные знаки ввиду сходства с МНН  </vt:lpstr>
      <vt:lpstr>МНН: Определение ВОЗ </vt:lpstr>
      <vt:lpstr>мнн</vt:lpstr>
      <vt:lpstr>Сходство слов = сходство обозначений до степени смешения?</vt:lpstr>
      <vt:lpstr>Применение знака  КАРНИТОН</vt:lpstr>
      <vt:lpstr>ПРИМЕНЕНИЕ ЗНАКА БРАВАДИН</vt:lpstr>
      <vt:lpstr>ТОВАРНЫЙ ЗНАК vs МНН:</vt:lpstr>
      <vt:lpstr>Из решений судов можно сделать вывод: Знаки, сходные с МНН,  НЕ ДОЛЖНЫ ОХРАНЯТЬСЯ  даже если это МНН вещества, применяемого в маркируемом препарате !  Закономерен ли такой вывод?</vt:lpstr>
      <vt:lpstr>Слайд 14</vt:lpstr>
      <vt:lpstr> 2. Результат поиска в  БД "Реестр лекарственных средств"   выдача на запрос "пра*”  </vt:lpstr>
      <vt:lpstr>ЗНАК  vs  МНН</vt:lpstr>
      <vt:lpstr>§ 1209.01 Руководства по экспертизе   товарных знаков.  (Trademark Manual  examining procedure) </vt:lpstr>
      <vt:lpstr> Мотивировка судов при аннулиро-вании знаков, сходных с МНН: </vt:lpstr>
      <vt:lpstr>Слайд 19</vt:lpstr>
      <vt:lpstr>Слайд 20</vt:lpstr>
      <vt:lpstr> ЦЕЛИ введения положений п.3  ст. 1484 ГК </vt:lpstr>
      <vt:lpstr> </vt:lpstr>
      <vt:lpstr> Случаи из жизни СХОДСТВО ЗНАКА И НАИМЕНОВАНИЯ </vt:lpstr>
      <vt:lpstr>Следует ли запрещать знаки, сходные с обычными словами?</vt:lpstr>
      <vt:lpstr>Слайд 25</vt:lpstr>
      <vt:lpstr>Слайд 26</vt:lpstr>
      <vt:lpstr>Примеры сходства до степени смешения</vt:lpstr>
      <vt:lpstr>Смешение знаков =  смешение товаров</vt:lpstr>
      <vt:lpstr>   Условия признания сходства обозначений до степени смешения (основные) :  </vt:lpstr>
      <vt:lpstr>Дополнительные условия:</vt:lpstr>
      <vt:lpstr>Главная опасность сходства до степени смешения: </vt:lpstr>
      <vt:lpstr>ТОВАРНЫЙ ЗНАК vs МНН:</vt:lpstr>
      <vt:lpstr>Условия наличия сходства до степени смешения не выполняются:</vt:lpstr>
      <vt:lpstr> СХОДСТВО ЗНАКОВ НЕ ВСЕГДА ОПРЕДЕЛЯЕТ СХОДСТВО ДО СТЕПЕНИ СМЕШЕНИЯ </vt:lpstr>
      <vt:lpstr> 3. Из Постановления  N СИП-538/2015  27.02.2017: </vt:lpstr>
      <vt:lpstr>WHA46.19 - Nonproprietary names for pharmaceutical substances</vt:lpstr>
      <vt:lpstr> WHA 16.19 НЕПАТЕНТОВАННЫЕ НАИМЕНОВАНИЯ ДЛЯ ФАРМАЦЕВТИЧЕСКИХ СУБСТАНЦИЙ</vt:lpstr>
      <vt:lpstr>Основная проблема, указанная ВОЗ: </vt:lpstr>
      <vt:lpstr>  Правила назначения и выписки лекарственных препаратов - Приказ Минздрава от 20 декабря 2012 года № 1175.  </vt:lpstr>
      <vt:lpstr>ПРОБЛЕМА И РЕШЕНИЕ: </vt:lpstr>
      <vt:lpstr>К вопросу о назначению лекарств по МНН</vt:lpstr>
      <vt:lpstr>Из доклада Докт. Фарм. Наук Ягудиной Р.И.</vt:lpstr>
      <vt:lpstr>Из доклада д.ф.н. Ягудиной Р.И.</vt:lpstr>
      <vt:lpstr>Промежуточные выводы</vt:lpstr>
      <vt:lpstr> СПАСИБО ЗА ВНИМАНИЕ!  info@intapat.ru ООО «Патентное Агентство «ИНТАКС-Р»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Polina Popova</dc:title>
  <dc:creator>Polina</dc:creator>
  <cp:lastModifiedBy>гыук</cp:lastModifiedBy>
  <cp:revision>154</cp:revision>
  <dcterms:created xsi:type="dcterms:W3CDTF">2013-04-25T21:51:23Z</dcterms:created>
  <dcterms:modified xsi:type="dcterms:W3CDTF">2017-06-26T11:49:03Z</dcterms:modified>
</cp:coreProperties>
</file>