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  <p:sldId id="280" r:id="rId5"/>
    <p:sldId id="284" r:id="rId6"/>
    <p:sldId id="282" r:id="rId7"/>
    <p:sldId id="283" r:id="rId8"/>
    <p:sldId id="286" r:id="rId9"/>
    <p:sldId id="287" r:id="rId10"/>
    <p:sldId id="278" r:id="rId11"/>
    <p:sldId id="293" r:id="rId12"/>
    <p:sldId id="290" r:id="rId13"/>
    <p:sldId id="291" r:id="rId14"/>
    <p:sldId id="292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55A"/>
    <a:srgbClr val="044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5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44E7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44E7D"/>
                </a:solidFill>
              </a:defRPr>
            </a:lvl1pPr>
          </a:lstStyle>
          <a:p>
            <a:fld id="{03DEB022-E3BB-4117-8DCE-8C1E8FB5C617}" type="datetimeFigureOut">
              <a:rPr lang="ru-RU" smtClean="0"/>
              <a:pPr/>
              <a:t>30.06.2017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6136" y="450912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08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5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5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43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6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66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5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8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24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90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63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3184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D27A-CAC0-43F6-B29A-90DD3A5CB0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9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44E7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44E7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44E7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44E7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44E7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44E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316928"/>
          </a:xfrm>
        </p:spPr>
        <p:txBody>
          <a:bodyPr>
            <a:noAutofit/>
          </a:bodyPr>
          <a:lstStyle/>
          <a:p>
            <a:r>
              <a:rPr lang="en-US" sz="4800" b="0" dirty="0" smtClean="0">
                <a:solidFill>
                  <a:schemeClr val="tx2"/>
                </a:solidFill>
                <a:latin typeface="Impact" pitchFamily="32" charset="0"/>
              </a:rPr>
              <a:t>C</a:t>
            </a:r>
            <a:r>
              <a:rPr lang="ru-RU" sz="4800" b="0" dirty="0" smtClean="0">
                <a:solidFill>
                  <a:schemeClr val="tx2"/>
                </a:solidFill>
                <a:latin typeface="Impact" pitchFamily="32" charset="0"/>
              </a:rPr>
              <a:t>поры о нарушении исключительных прав: отдельные правовые позиции высших судов </a:t>
            </a:r>
            <a:r>
              <a:rPr lang="en-US" sz="4800" b="0" dirty="0" smtClean="0">
                <a:solidFill>
                  <a:schemeClr val="tx2"/>
                </a:solidFill>
                <a:latin typeface="Impact" pitchFamily="32" charset="0"/>
              </a:rPr>
              <a:t/>
            </a:r>
            <a:br>
              <a:rPr lang="en-US" sz="4800" b="0" dirty="0" smtClean="0">
                <a:solidFill>
                  <a:schemeClr val="tx2"/>
                </a:solidFill>
                <a:latin typeface="Impact" pitchFamily="32" charset="0"/>
              </a:rPr>
            </a:br>
            <a:r>
              <a:rPr lang="ru-RU" sz="4800" b="0" dirty="0" smtClean="0">
                <a:solidFill>
                  <a:schemeClr val="tx2"/>
                </a:solidFill>
                <a:latin typeface="Impact" pitchFamily="32" charset="0"/>
              </a:rPr>
              <a:t>2016-2017 гг.</a:t>
            </a:r>
            <a:r>
              <a:rPr lang="ru-RU" sz="4800" b="0" dirty="0" smtClean="0">
                <a:solidFill>
                  <a:srgbClr val="006EBF"/>
                </a:solidFill>
                <a:latin typeface="Impact" pitchFamily="32" charset="0"/>
              </a:rPr>
              <a:t/>
            </a:r>
            <a:br>
              <a:rPr lang="ru-RU" sz="4800" b="0" dirty="0" smtClean="0">
                <a:solidFill>
                  <a:srgbClr val="006EBF"/>
                </a:solidFill>
                <a:latin typeface="Impact" pitchFamily="32" charset="0"/>
              </a:rPr>
            </a:b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6979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-5529"/>
            <a:ext cx="828092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ea typeface="Courier New" pitchFamily="49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ea typeface="Courier New" pitchFamily="49" charset="0"/>
                <a:cs typeface="Times New Roman" pitchFamily="18" charset="0"/>
              </a:rPr>
              <a:t>Компенсация за нарушение прав на товарный знак может быть взыскана только за нарушения, совершенные в период после регистрации товарного знака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5738" algn="l"/>
                <a:tab pos="265113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   Прежняя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 практика 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– возможность взыскания компенсации за нарушения, совершенные с момента приоритета товарного знака.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ourier New" pitchFamily="49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57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  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.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g</a:t>
            </a:r>
            <a:r>
              <a:rPr lang="ru-RU" sz="2200" dirty="0" smtClean="0">
                <a:ea typeface="Courier New" pitchFamily="49" charset="0"/>
                <a:cs typeface="Times New Roman" pitchFamily="18" charset="0"/>
              </a:rPr>
              <a:t>.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№ А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32-30594/2012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.</a:t>
            </a:r>
            <a:endParaRPr lang="ru-RU" sz="2200" dirty="0">
              <a:ea typeface="Courier New" pitchFamily="49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57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 Поскольку в соответствии с п. 1 ст. 1491 ГК РФ исключительное право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на товарный знак действует с даты подачи заявки на регистрацию товарного знака, постольку в случае его регистрации исключительное право на товарный знак действует с момента подачи соответствующей заявки и, соответственно, подлежит защите. Поэтому использование товарного знака в указанный период также является нарушением исключительного права на него.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urier New" pitchFamily="49" charset="0"/>
                <a:cs typeface="Times New Roman" pitchFamily="18" charset="0"/>
              </a:rPr>
              <a:t>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Новая правовая позиция СИП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</a:t>
            </a:r>
            <a:r>
              <a:rPr lang="ru-RU" sz="2200" b="1" dirty="0" smtClean="0">
                <a:solidFill>
                  <a:schemeClr val="tx1"/>
                </a:solidFill>
              </a:rPr>
              <a:t>Возможность взыскания компенсации только за нарушения, совершенные в период после регистрации товарного знака. </a:t>
            </a:r>
          </a:p>
          <a:p>
            <a:pPr marL="0" indent="0" algn="just">
              <a:buNone/>
              <a:tabLst>
                <a:tab pos="185738" algn="l"/>
              </a:tabLst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Дела №№ А71-914/2016 и А71-990/2016.</a:t>
            </a:r>
          </a:p>
          <a:p>
            <a:pPr marL="0" indent="0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Суды 2 инстанций взыскали компенсацию. 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  СИП отменил судебные акты и отказал во взыскании компенсации, указав, что правовая охрана товарным знакам на момент закупки у ответчика спорных товаров еще не была предоставлена, т.к. регистрация товарного знака произошла после закупки товаров.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1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Новая правовая позиция СИП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200" dirty="0">
              <a:solidFill>
                <a:schemeClr val="tx1"/>
              </a:solidFill>
            </a:endParaRPr>
          </a:p>
          <a:p>
            <a:pPr marL="0" indent="0" algn="ctr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Совершенные другими лицами до регистрации товарного знака действия по его использованию не являются нарушением и к таким лицам не могут быть применены меры ответственности.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74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Соответствие новой правовой позиции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ст. 54 Конституции РФ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0" indent="0" algn="ctr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«Никто не может нести ответственность за деяние, которое в момент его совершения не признавалось правонарушением»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61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Проблема легализации существования сходных до степени смешения объектов, принадлежащих разным лицам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92075" algn="l"/>
                <a:tab pos="185738" algn="l"/>
              </a:tabLst>
            </a:pPr>
            <a:r>
              <a:rPr lang="ru-RU" sz="2200" dirty="0"/>
              <a:t> </a:t>
            </a:r>
            <a:r>
              <a:rPr lang="ru-RU" sz="2200" dirty="0" smtClean="0"/>
              <a:t>  </a:t>
            </a:r>
            <a:r>
              <a:rPr lang="en-US" sz="2200" dirty="0" smtClean="0">
                <a:solidFill>
                  <a:schemeClr val="tx1"/>
                </a:solidFill>
              </a:rPr>
              <a:t>e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g</a:t>
            </a:r>
            <a:r>
              <a:rPr lang="ru-RU" sz="2200" dirty="0" smtClean="0">
                <a:solidFill>
                  <a:schemeClr val="tx1"/>
                </a:solidFill>
              </a:rPr>
              <a:t>. Дело № А60-60804/2016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АС СО было признано нарушением прав на товарный знак использование ответчиком фирменного наименования и доменов, зарегистрированных после приоритета товарного знака, но до его регистрации.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По новой правовой позиции решение суда незаконно в виду правомерного «параллельного» существования как товарного знака у истца, так и сходных с ним до степени смешения фирменного наименования и доменов у ответчика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  </a:t>
            </a:r>
            <a:r>
              <a:rPr lang="en-US" sz="2200" b="1" dirty="0" smtClean="0">
                <a:solidFill>
                  <a:schemeClr val="tx1"/>
                </a:solidFill>
              </a:rPr>
              <a:t>VS</a:t>
            </a:r>
            <a:r>
              <a:rPr lang="ru-RU" sz="2200" dirty="0" smtClean="0">
                <a:solidFill>
                  <a:schemeClr val="tx1"/>
                </a:solidFill>
              </a:rPr>
              <a:t> цель недопущения вероятности смешения у потребителей различных производителей товаров (подрядчиков работ, исполнителей услуг).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88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Спасибо за внимание!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3954459"/>
          </a:xfrm>
        </p:spPr>
        <p:txBody>
          <a:bodyPr>
            <a:normAutofit fontScale="92500" lnSpcReduction="10000"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chemeClr val="tx2"/>
                </a:solidFill>
              </a:rPr>
              <a:t>Дмитриев Владимир</a:t>
            </a:r>
          </a:p>
          <a:p>
            <a:pPr marL="0" indent="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>
                <a:solidFill>
                  <a:srgbClr val="16355A"/>
                </a:solidFill>
              </a:rPr>
              <a:t>Адвокат, </a:t>
            </a:r>
            <a:r>
              <a:rPr lang="en-US" sz="2800" dirty="0" smtClean="0">
                <a:solidFill>
                  <a:srgbClr val="16355A"/>
                </a:solidFill>
              </a:rPr>
              <a:t> </a:t>
            </a:r>
            <a:r>
              <a:rPr lang="ru-RU" sz="2800" dirty="0" smtClean="0">
                <a:solidFill>
                  <a:srgbClr val="16355A"/>
                </a:solidFill>
              </a:rPr>
              <a:t>руководитель практики разрешения </a:t>
            </a:r>
            <a:r>
              <a:rPr lang="ru-RU" sz="2800" dirty="0">
                <a:solidFill>
                  <a:srgbClr val="16355A"/>
                </a:solidFill>
              </a:rPr>
              <a:t>споров </a:t>
            </a:r>
            <a:r>
              <a:rPr lang="ru-RU" sz="2800" dirty="0" smtClean="0">
                <a:solidFill>
                  <a:srgbClr val="16355A"/>
                </a:solidFill>
              </a:rPr>
              <a:t>в сфере </a:t>
            </a:r>
            <a:r>
              <a:rPr lang="ru-RU" sz="2800" dirty="0">
                <a:solidFill>
                  <a:srgbClr val="16355A"/>
                </a:solidFill>
              </a:rPr>
              <a:t>интеллектуальной </a:t>
            </a:r>
            <a:r>
              <a:rPr lang="ru-RU" sz="2800" dirty="0" smtClean="0">
                <a:solidFill>
                  <a:srgbClr val="16355A"/>
                </a:solidFill>
              </a:rPr>
              <a:t>собственности</a:t>
            </a:r>
          </a:p>
          <a:p>
            <a:pPr marL="0" indent="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dirty="0" smtClean="0">
              <a:solidFill>
                <a:srgbClr val="16355A"/>
              </a:solidFill>
            </a:endParaRPr>
          </a:p>
          <a:p>
            <a:pPr marL="0" indent="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>
                <a:solidFill>
                  <a:srgbClr val="16355A"/>
                </a:solidFill>
              </a:rPr>
              <a:t>190005, Санкт-Петербург, наб. реки Фонтанки</a:t>
            </a:r>
            <a:r>
              <a:rPr lang="ru-RU" sz="2800" smtClean="0">
                <a:solidFill>
                  <a:srgbClr val="16355A"/>
                </a:solidFill>
              </a:rPr>
              <a:t>, дом 112Б </a:t>
            </a:r>
            <a:endParaRPr lang="ru-RU" sz="2800" dirty="0" smtClean="0">
              <a:solidFill>
                <a:srgbClr val="16355A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>
                <a:solidFill>
                  <a:srgbClr val="16355A"/>
                </a:solidFill>
              </a:rPr>
              <a:t>тел. +7(812) 602-08-16,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>
                <a:solidFill>
                  <a:srgbClr val="16355A"/>
                </a:solidFill>
              </a:rPr>
              <a:t>сот. 906-13-57, +7(921) 906-13-57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16355A"/>
                </a:solidFill>
              </a:rPr>
              <a:t>www.arkona-legal.ru</a:t>
            </a:r>
            <a:r>
              <a:rPr lang="en-US" sz="2800" dirty="0">
                <a:solidFill>
                  <a:srgbClr val="16355A"/>
                </a:solidFill>
              </a:rPr>
              <a:t>, vvd@apspb.ru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543292" cy="54726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tabLst>
                <a:tab pos="265113" algn="l"/>
              </a:tabLst>
            </a:pPr>
            <a:endParaRPr lang="ru-RU" sz="8000" dirty="0" smtClean="0">
              <a:solidFill>
                <a:schemeClr val="tx1"/>
              </a:solidFill>
            </a:endParaRP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8000" dirty="0" smtClean="0">
                <a:solidFill>
                  <a:schemeClr val="tx1"/>
                </a:solidFill>
              </a:rPr>
              <a:t>   </a:t>
            </a:r>
            <a:r>
              <a:rPr lang="ru-RU" sz="8800" b="1" dirty="0" smtClean="0">
                <a:solidFill>
                  <a:schemeClr val="tx1"/>
                </a:solidFill>
              </a:rPr>
              <a:t>Прежняя практика </a:t>
            </a:r>
            <a:r>
              <a:rPr lang="ru-RU" sz="8800" dirty="0" smtClean="0">
                <a:solidFill>
                  <a:schemeClr val="tx1"/>
                </a:solidFill>
              </a:rPr>
              <a:t>– одинаковый подход к снижению расчетной компенсации и компенсации в твердой сумме.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8800" dirty="0" smtClean="0">
                <a:solidFill>
                  <a:schemeClr val="tx1"/>
                </a:solidFill>
              </a:rPr>
              <a:t>   Ссылка на правовые позиции ПВАС РФ по делам №№ А40-8033/2012 и А40-82533/2011: 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8800" dirty="0" smtClean="0">
                <a:solidFill>
                  <a:schemeClr val="tx1"/>
                </a:solidFill>
              </a:rPr>
              <a:t>   - размер компенсации определяется судом исходя из необходимости восстановления имущественного положения правообладателя, 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8800" dirty="0" smtClean="0">
                <a:solidFill>
                  <a:schemeClr val="tx1"/>
                </a:solidFill>
              </a:rPr>
              <a:t>   - снижение расчетной компенсации возможно по усмотрению суда в соответствии с критериями в п. 43.3 совместного постановления пленумов ВС и ВАС РФ № 5/29.</a:t>
            </a: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8800" b="1" dirty="0" smtClean="0">
                <a:solidFill>
                  <a:schemeClr val="tx1"/>
                </a:solidFill>
              </a:rPr>
              <a:t>   Новая правовая позиция СИП.</a:t>
            </a:r>
            <a:endParaRPr lang="ru-RU" sz="8800" dirty="0" smtClean="0">
              <a:solidFill>
                <a:schemeClr val="tx1"/>
              </a:solidFill>
            </a:endParaRP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8800" dirty="0" smtClean="0">
                <a:solidFill>
                  <a:schemeClr val="tx1"/>
                </a:solidFill>
              </a:rPr>
              <a:t>   Снижение расчетной компенсации допустимо, но необходимо сначала исчислить ее, а затем снижать с учетом допускающих ее снижение обстоятельств. </a:t>
            </a: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8800" dirty="0">
                <a:solidFill>
                  <a:schemeClr val="tx1"/>
                </a:solidFill>
              </a:rPr>
              <a:t> </a:t>
            </a:r>
            <a:r>
              <a:rPr lang="ru-RU" sz="8800" dirty="0" smtClean="0">
                <a:solidFill>
                  <a:schemeClr val="tx1"/>
                </a:solidFill>
              </a:rPr>
              <a:t>  Снижение расчетной компенсации производится в </a:t>
            </a:r>
            <a:r>
              <a:rPr lang="ru-RU" sz="8800" dirty="0">
                <a:solidFill>
                  <a:schemeClr val="tx1"/>
                </a:solidFill>
              </a:rPr>
              <a:t>исключительных случаях </a:t>
            </a:r>
            <a:r>
              <a:rPr lang="ru-RU" sz="8800" dirty="0" smtClean="0">
                <a:solidFill>
                  <a:schemeClr val="tx1"/>
                </a:solidFill>
              </a:rPr>
              <a:t>(дела </a:t>
            </a:r>
            <a:r>
              <a:rPr lang="ru-RU" sz="8800" dirty="0">
                <a:solidFill>
                  <a:schemeClr val="tx1"/>
                </a:solidFill>
              </a:rPr>
              <a:t>№№ А40-163397/2015 и </a:t>
            </a:r>
            <a:r>
              <a:rPr lang="ru-RU" sz="8800" dirty="0" smtClean="0">
                <a:solidFill>
                  <a:schemeClr val="tx1"/>
                </a:solidFill>
              </a:rPr>
              <a:t>А40-14089/2016).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113" algn="l"/>
              </a:tabLst>
            </a:pPr>
            <a:r>
              <a:rPr lang="ru-RU" sz="2200" b="1" dirty="0" smtClean="0">
                <a:solidFill>
                  <a:srgbClr val="0070C0"/>
                </a:solidFill>
              </a:rPr>
              <a:t>    </a:t>
            </a:r>
            <a:r>
              <a:rPr lang="ru-RU" sz="2400" b="1" dirty="0" smtClean="0"/>
              <a:t>Уменьшение возможностей снижения судом расчетной компенсации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1287016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61048"/>
            <a:ext cx="8604448" cy="2160240"/>
          </a:xfrm>
        </p:spPr>
        <p:txBody>
          <a:bodyPr>
            <a:normAutofit fontScale="47500" lnSpcReduction="20000"/>
          </a:bodyPr>
          <a:lstStyle/>
          <a:p>
            <a:pPr marL="168275" indent="363538" algn="just">
              <a:buNone/>
            </a:pPr>
            <a:endParaRPr lang="ru-RU" sz="7200" dirty="0"/>
          </a:p>
          <a:p>
            <a:pPr marL="168275" indent="363538" algn="just">
              <a:buNone/>
            </a:pPr>
            <a:endParaRPr lang="ru-RU" sz="7200" dirty="0" smtClean="0"/>
          </a:p>
          <a:p>
            <a:pPr marL="168275" indent="15875" algn="just">
              <a:buNone/>
            </a:pPr>
            <a:r>
              <a:rPr lang="ru-RU" sz="7200" dirty="0" smtClean="0"/>
              <a:t>      </a:t>
            </a:r>
          </a:p>
          <a:p>
            <a:endParaRPr lang="ru-RU" dirty="0" smtClean="0"/>
          </a:p>
          <a:p>
            <a:pPr marL="168275" indent="15875" algn="just">
              <a:buNone/>
            </a:pPr>
            <a:r>
              <a:rPr lang="ru-RU" dirty="0" smtClean="0"/>
              <a:t>  </a:t>
            </a:r>
            <a:r>
              <a:rPr lang="ru-RU" sz="3000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467544" y="188641"/>
            <a:ext cx="8136904" cy="1027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85738" algn="l"/>
              </a:tabLst>
            </a:pPr>
            <a:r>
              <a:rPr lang="ru-RU" sz="2200" b="1" dirty="0" smtClean="0"/>
              <a:t>  </a:t>
            </a:r>
          </a:p>
          <a:p>
            <a:pPr algn="just">
              <a:tabLst>
                <a:tab pos="185738" algn="l"/>
              </a:tabLst>
            </a:pPr>
            <a:endParaRPr lang="ru-RU" sz="2200" b="1" dirty="0"/>
          </a:p>
          <a:p>
            <a:pPr algn="just">
              <a:tabLst>
                <a:tab pos="185738" algn="l"/>
              </a:tabLst>
            </a:pPr>
            <a:r>
              <a:rPr lang="ru-RU" sz="2200" b="1" dirty="0" smtClean="0"/>
              <a:t>   Однако есть примеры неединобразия в подходах </a:t>
            </a:r>
          </a:p>
          <a:p>
            <a:pPr algn="just">
              <a:tabLst>
                <a:tab pos="185738" algn="l"/>
              </a:tabLst>
            </a:pPr>
            <a:r>
              <a:rPr lang="ru-RU" sz="2200" dirty="0" smtClean="0"/>
              <a:t>  </a:t>
            </a:r>
          </a:p>
          <a:p>
            <a:pPr algn="just">
              <a:tabLst>
                <a:tab pos="185738" algn="l"/>
              </a:tabLst>
            </a:pPr>
            <a:r>
              <a:rPr lang="ru-RU" sz="2200" dirty="0" smtClean="0"/>
              <a:t>   </a:t>
            </a:r>
            <a:r>
              <a:rPr lang="en-US" sz="2200" dirty="0" smtClean="0"/>
              <a:t>e</a:t>
            </a:r>
            <a:r>
              <a:rPr lang="ru-RU" sz="2200" dirty="0" smtClean="0"/>
              <a:t>.</a:t>
            </a:r>
            <a:r>
              <a:rPr lang="en-US" sz="2200" dirty="0" smtClean="0"/>
              <a:t>g</a:t>
            </a:r>
            <a:r>
              <a:rPr lang="ru-RU" sz="2200" dirty="0" smtClean="0"/>
              <a:t>. постановление СИП от 02.03.17 по делу № А60-6467/2016.</a:t>
            </a:r>
          </a:p>
          <a:p>
            <a:pPr algn="just">
              <a:tabLst>
                <a:tab pos="185738" algn="l"/>
              </a:tabLst>
            </a:pPr>
            <a:endParaRPr lang="ru-RU" sz="2200" dirty="0" smtClean="0"/>
          </a:p>
          <a:p>
            <a:pPr algn="just">
              <a:tabLst>
                <a:tab pos="185738" algn="l"/>
              </a:tabLst>
            </a:pPr>
            <a:r>
              <a:rPr lang="ru-RU" sz="2200" dirty="0" smtClean="0"/>
              <a:t>   СИП поддержал судебные акты, которыми судами произведено снижение расчетной компенсации по собственному усмотрению. При этом суды сослались на вышеуказанные постановления ПВАС РФ.</a:t>
            </a:r>
          </a:p>
          <a:p>
            <a:pPr algn="just">
              <a:tabLst>
                <a:tab pos="185738" algn="l"/>
              </a:tabLst>
            </a:pPr>
            <a:endParaRPr lang="ru-RU" sz="2200" dirty="0"/>
          </a:p>
          <a:p>
            <a:pPr algn="just">
              <a:tabLst>
                <a:tab pos="185738" algn="l"/>
              </a:tabLst>
            </a:pPr>
            <a:r>
              <a:rPr lang="ru-RU" sz="2200" dirty="0" smtClean="0"/>
              <a:t>   Вместе с тем относительная </a:t>
            </a:r>
            <a:r>
              <a:rPr lang="ru-RU" sz="2200" b="1" dirty="0" smtClean="0"/>
              <a:t>устойчивость тренда на изменение подхода показал ВС РФ </a:t>
            </a:r>
            <a:r>
              <a:rPr lang="ru-RU" sz="2200" dirty="0" smtClean="0"/>
              <a:t>в деле № А40-131931/2014 и определениях о передаче в президиум дел </a:t>
            </a:r>
            <a:r>
              <a:rPr lang="ru-RU" sz="2200" dirty="0"/>
              <a:t>№№ </a:t>
            </a:r>
            <a:r>
              <a:rPr lang="ru-RU" sz="2200" dirty="0" smtClean="0"/>
              <a:t>А53-22717/2016, А53-22718/2016</a:t>
            </a:r>
            <a:r>
              <a:rPr lang="ru-RU" sz="2200" dirty="0"/>
              <a:t>, </a:t>
            </a:r>
            <a:r>
              <a:rPr lang="ru-RU" sz="2200" dirty="0" smtClean="0"/>
              <a:t>А53-22720/2016 (рассмотрение 04.08.17)                 (искл. - дело № А60-6467/2016 – отказ в передаче в </a:t>
            </a:r>
            <a:r>
              <a:rPr lang="ru-RU" sz="2200" smtClean="0"/>
              <a:t>Президиум).</a:t>
            </a:r>
            <a:endParaRPr lang="ru-RU" sz="2200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3528" y="188640"/>
            <a:ext cx="8136904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200" b="1" dirty="0" smtClean="0"/>
          </a:p>
          <a:p>
            <a:pPr algn="ctr">
              <a:tabLst>
                <a:tab pos="185738" algn="l"/>
                <a:tab pos="265113" algn="l"/>
              </a:tabLst>
            </a:pPr>
            <a:r>
              <a:rPr lang="ru-RU" sz="2200" b="1" dirty="0" smtClean="0"/>
              <a:t>    </a:t>
            </a:r>
            <a:r>
              <a:rPr lang="ru-RU" sz="2400" b="1" dirty="0" smtClean="0"/>
              <a:t>Новый подход к определению стоимости права использования товарного знака</a:t>
            </a:r>
          </a:p>
          <a:p>
            <a:pPr algn="just"/>
            <a:endParaRPr lang="ru-RU" sz="2000" dirty="0" smtClean="0"/>
          </a:p>
          <a:p>
            <a:pPr algn="just">
              <a:tabLst>
                <a:tab pos="185738" algn="l"/>
                <a:tab pos="265113" algn="l"/>
              </a:tabLst>
            </a:pPr>
            <a:r>
              <a:rPr lang="ru-RU" sz="2000" dirty="0" smtClean="0"/>
              <a:t>   </a:t>
            </a:r>
          </a:p>
          <a:p>
            <a:pPr algn="just">
              <a:tabLst>
                <a:tab pos="185738" algn="l"/>
                <a:tab pos="265113" algn="l"/>
              </a:tabLst>
            </a:pPr>
            <a:r>
              <a:rPr lang="ru-RU" sz="2200" b="1" dirty="0" smtClean="0"/>
              <a:t>   ?</a:t>
            </a:r>
            <a:r>
              <a:rPr lang="ru-RU" sz="2200" dirty="0" smtClean="0"/>
              <a:t> Как взыскать максимальную компенсацию за незаконное использование товарного знака при выполнении работ (оказании услуг) </a:t>
            </a:r>
            <a:r>
              <a:rPr lang="ru-RU" sz="2200" b="1" dirty="0" smtClean="0"/>
              <a:t>?</a:t>
            </a:r>
          </a:p>
          <a:p>
            <a:pPr algn="just">
              <a:tabLst>
                <a:tab pos="265113" algn="l"/>
              </a:tabLst>
            </a:pPr>
            <a:endParaRPr lang="ru-RU" sz="2200" dirty="0"/>
          </a:p>
          <a:p>
            <a:pPr algn="just">
              <a:tabLst>
                <a:tab pos="185738" algn="l"/>
                <a:tab pos="265113" algn="l"/>
              </a:tabLst>
            </a:pPr>
            <a:r>
              <a:rPr lang="ru-RU" sz="2200" b="1" dirty="0" smtClean="0"/>
              <a:t>   ?</a:t>
            </a:r>
            <a:r>
              <a:rPr lang="ru-RU" sz="2200" dirty="0" smtClean="0"/>
              <a:t> Можно ли взыскать компенсацию в двукратном размере выручки от выполнения работ (оказания услуг) с незаконным использованием товарного знака </a:t>
            </a:r>
            <a:r>
              <a:rPr lang="ru-RU" sz="2200" b="1" dirty="0" smtClean="0"/>
              <a:t>?</a:t>
            </a:r>
          </a:p>
          <a:p>
            <a:pPr algn="just">
              <a:tabLst>
                <a:tab pos="265113" algn="l"/>
              </a:tabLst>
            </a:pPr>
            <a:endParaRPr lang="ru-RU" sz="2200" dirty="0" smtClean="0"/>
          </a:p>
          <a:p>
            <a:pPr algn="just">
              <a:tabLst>
                <a:tab pos="185738" algn="l"/>
              </a:tabLst>
            </a:pPr>
            <a:r>
              <a:rPr lang="ru-RU" sz="2200" b="1" dirty="0"/>
              <a:t> </a:t>
            </a:r>
            <a:r>
              <a:rPr lang="ru-RU" sz="2200" b="1" dirty="0" smtClean="0"/>
              <a:t>  Дело № А43-12230/2014 </a:t>
            </a:r>
            <a:r>
              <a:rPr lang="ru-RU" sz="2200" dirty="0" smtClean="0"/>
              <a:t>(в какой-то </a:t>
            </a:r>
            <a:r>
              <a:rPr lang="ru-RU" sz="2200" dirty="0"/>
              <a:t>мере (в нем не было у истца не было ни одного лицензионного </a:t>
            </a:r>
            <a:r>
              <a:rPr lang="ru-RU" sz="2200" dirty="0" smtClean="0"/>
              <a:t>договора и т.п.) </a:t>
            </a:r>
            <a:r>
              <a:rPr lang="ru-RU" sz="2200" dirty="0"/>
              <a:t>вслед </a:t>
            </a:r>
            <a:r>
              <a:rPr lang="ru-RU" sz="2200" dirty="0" smtClean="0"/>
              <a:t>за постановлением ПВАС РФ по </a:t>
            </a:r>
            <a:r>
              <a:rPr lang="ru-RU" sz="2200" dirty="0"/>
              <a:t>делу </a:t>
            </a:r>
            <a:r>
              <a:rPr lang="ru-RU" sz="2200" dirty="0" smtClean="0"/>
              <a:t>№ А42-5522/2011 )</a:t>
            </a:r>
          </a:p>
          <a:p>
            <a:pPr algn="just">
              <a:tabLst>
                <a:tab pos="265113" algn="l"/>
              </a:tabLst>
            </a:pPr>
            <a:endParaRPr lang="ru-RU" sz="2000" b="1" dirty="0"/>
          </a:p>
          <a:p>
            <a:pPr algn="just">
              <a:tabLst>
                <a:tab pos="265113" algn="l"/>
              </a:tabLst>
            </a:pPr>
            <a:endParaRPr lang="ru-RU" sz="2000" dirty="0" smtClean="0"/>
          </a:p>
          <a:p>
            <a:pPr algn="just">
              <a:tabLst>
                <a:tab pos="265113" algn="l"/>
              </a:tabLst>
            </a:pPr>
            <a:endParaRPr lang="ru-RU" sz="2000" dirty="0"/>
          </a:p>
          <a:p>
            <a:pPr algn="just">
              <a:tabLst>
                <a:tab pos="265113" algn="l"/>
              </a:tabLst>
            </a:pPr>
            <a:endParaRPr lang="ru-RU" sz="2000" dirty="0" smtClean="0"/>
          </a:p>
          <a:p>
            <a:pPr algn="just">
              <a:tabLst>
                <a:tab pos="265113" algn="l"/>
              </a:tabLst>
            </a:pPr>
            <a:endParaRPr lang="ru-RU" sz="2000" dirty="0"/>
          </a:p>
          <a:p>
            <a:pPr algn="just">
              <a:tabLst>
                <a:tab pos="265113" algn="l"/>
              </a:tabLst>
            </a:pPr>
            <a:endParaRPr lang="ru-RU" sz="2000" dirty="0" smtClean="0"/>
          </a:p>
          <a:p>
            <a:pPr algn="just">
              <a:tabLst>
                <a:tab pos="265113" algn="l"/>
              </a:tabLst>
            </a:pPr>
            <a:endParaRPr lang="ru-RU" sz="2000" dirty="0"/>
          </a:p>
          <a:p>
            <a:pPr algn="just">
              <a:tabLst>
                <a:tab pos="265113" algn="l"/>
              </a:tabLst>
            </a:pPr>
            <a:endParaRPr lang="ru-RU" sz="2000" dirty="0" smtClean="0"/>
          </a:p>
          <a:p>
            <a:pPr algn="just">
              <a:tabLst>
                <a:tab pos="265113" algn="l"/>
              </a:tabLst>
            </a:pPr>
            <a:endParaRPr lang="ru-RU" sz="2000" dirty="0"/>
          </a:p>
          <a:p>
            <a:pPr algn="just">
              <a:tabLst>
                <a:tab pos="265113" algn="l"/>
              </a:tabLst>
            </a:pPr>
            <a:endParaRPr lang="ru-RU" sz="2000" dirty="0" smtClean="0"/>
          </a:p>
          <a:p>
            <a:pPr algn="just">
              <a:tabLst>
                <a:tab pos="265113" algn="l"/>
              </a:tabLs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4986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65113" algn="l"/>
              </a:tabLst>
            </a:pPr>
            <a:r>
              <a:rPr lang="ru-RU" sz="2000" dirty="0" smtClean="0"/>
              <a:t>     </a:t>
            </a:r>
            <a:endParaRPr lang="ru-RU" sz="2000" dirty="0"/>
          </a:p>
        </p:txBody>
      </p:sp>
      <p:sp>
        <p:nvSpPr>
          <p:cNvPr id="3" name="Rectangle 2"/>
          <p:cNvSpPr/>
          <p:nvPr/>
        </p:nvSpPr>
        <p:spPr>
          <a:xfrm>
            <a:off x="2286000" y="-39551997"/>
            <a:ext cx="4572000" cy="175432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P.S. Подготовлено и опубликовано в соавторстве с Анастасией Сковпень и Ильей Ходаковым.</a:t>
            </a:r>
          </a:p>
          <a:p>
            <a:r>
              <a:rPr lang="ru-RU" dirty="0"/>
              <a:t>ключевые слова: Конституционный Суд РФ, Интеллектуальная собственность, Верховный Суд РФ, Суд по интеллектуальным правам РФ, обзор судебной практики</a:t>
            </a:r>
          </a:p>
          <a:p>
            <a:endParaRPr lang="ru-RU" dirty="0"/>
          </a:p>
          <a:p>
            <a:r>
              <a:rPr lang="ru-RU" dirty="0"/>
              <a:t>    2010</a:t>
            </a:r>
          </a:p>
          <a:p>
            <a:r>
              <a:rPr lang="ru-RU" dirty="0"/>
              <a:t>    рейтинг 8</a:t>
            </a:r>
          </a:p>
          <a:p>
            <a:endParaRPr lang="ru-RU" dirty="0"/>
          </a:p>
          <a:p>
            <a:r>
              <a:rPr lang="ru-RU" dirty="0"/>
              <a:t>оценить</a:t>
            </a:r>
          </a:p>
          <a:p>
            <a:r>
              <a:rPr lang="ru-RU" dirty="0"/>
              <a:t>13</a:t>
            </a:r>
          </a:p>
          <a:p>
            <a:endParaRPr lang="ru-RU" dirty="0"/>
          </a:p>
          <a:p>
            <a:r>
              <a:rPr lang="ru-RU" dirty="0"/>
              <a:t>Академия права — цикл лекций лучших юристов страны</a:t>
            </a:r>
          </a:p>
          <a:p>
            <a:endParaRPr lang="ru-RU" dirty="0"/>
          </a:p>
          <a:p>
            <a:r>
              <a:rPr lang="ru-RU" dirty="0"/>
              <a:t>Защита прав пассажиров: международное право и право ЕС</a:t>
            </a:r>
          </a:p>
          <a:p>
            <a:endParaRPr lang="ru-RU" dirty="0"/>
          </a:p>
          <a:p>
            <a:r>
              <a:rPr lang="ru-RU" dirty="0"/>
              <a:t>26-27 июня, Москва, Институт AEROHELP</a:t>
            </a:r>
          </a:p>
          <a:p>
            <a:endParaRPr lang="ru-RU" dirty="0"/>
          </a:p>
          <a:p>
            <a:r>
              <a:rPr lang="ru-RU" dirty="0"/>
              <a:t>Юридический Due Diligence</a:t>
            </a:r>
          </a:p>
          <a:p>
            <a:endParaRPr lang="ru-RU" dirty="0"/>
          </a:p>
          <a:p>
            <a:r>
              <a:rPr lang="ru-RU" dirty="0"/>
              <a:t>    26 - 27 июня. Москва</a:t>
            </a:r>
          </a:p>
          <a:p>
            <a:r>
              <a:rPr lang="ru-RU" dirty="0"/>
              <a:t>    Лекторы: Глухов Е., Савсерис С., Мозгов М. и др</a:t>
            </a:r>
          </a:p>
          <a:p>
            <a:endParaRPr lang="ru-RU" dirty="0"/>
          </a:p>
          <a:p>
            <a:r>
              <a:rPr lang="ru-RU" dirty="0"/>
              <a:t>Похожие материалы</a:t>
            </a:r>
          </a:p>
          <a:p>
            <a:endParaRPr lang="ru-RU" dirty="0"/>
          </a:p>
          <a:p>
            <a:r>
              <a:rPr lang="ru-RU" dirty="0"/>
              <a:t>    Павел Шефас</a:t>
            </a:r>
          </a:p>
          <a:p>
            <a:r>
              <a:rPr lang="ru-RU" dirty="0"/>
              <a:t>    Судебная практика</a:t>
            </a:r>
          </a:p>
          <a:p>
            <a:r>
              <a:rPr lang="ru-RU" dirty="0"/>
              <a:t>    Как судам снизить нагрузку, наказывая недобросовестных...</a:t>
            </a:r>
          </a:p>
          <a:p>
            <a:r>
              <a:rPr lang="ru-RU" dirty="0"/>
              <a:t>    22.06.2017 13</a:t>
            </a:r>
          </a:p>
          <a:p>
            <a:r>
              <a:rPr lang="ru-RU" dirty="0"/>
              <a:t>    Василий Катынкин</a:t>
            </a:r>
          </a:p>
          <a:p>
            <a:r>
              <a:rPr lang="ru-RU" dirty="0"/>
              <a:t>    Сферы практики</a:t>
            </a:r>
          </a:p>
          <a:p>
            <a:r>
              <a:rPr lang="ru-RU" dirty="0"/>
              <a:t>    Госпошлина по иску о восстановлении срока на принятие...</a:t>
            </a:r>
          </a:p>
          <a:p>
            <a:r>
              <a:rPr lang="ru-RU" dirty="0"/>
              <a:t>    22.06.2017 11</a:t>
            </a:r>
          </a:p>
          <a:p>
            <a:r>
              <a:rPr lang="ru-RU" dirty="0"/>
              <a:t>    Дмитрий Анцупов</a:t>
            </a:r>
          </a:p>
          <a:p>
            <a:r>
              <a:rPr lang="ru-RU" dirty="0"/>
              <a:t>    Адвокат</a:t>
            </a:r>
          </a:p>
          <a:p>
            <a:r>
              <a:rPr lang="ru-RU" dirty="0"/>
              <a:t>    Судебная практика</a:t>
            </a:r>
          </a:p>
          <a:p>
            <a:r>
              <a:rPr lang="ru-RU" dirty="0"/>
              <a:t>    Заставить судью принять иск и назначить дату судебного...</a:t>
            </a:r>
          </a:p>
          <a:p>
            <a:r>
              <a:rPr lang="ru-RU" dirty="0"/>
              <a:t>    21.06.2017 15</a:t>
            </a:r>
          </a:p>
          <a:p>
            <a:r>
              <a:rPr lang="ru-RU" dirty="0"/>
              <a:t>    Судебная практика</a:t>
            </a:r>
          </a:p>
          <a:p>
            <a:r>
              <a:rPr lang="ru-RU" dirty="0"/>
              <a:t>    Кредитор просится в банкротство ликвидируемого должника без...</a:t>
            </a:r>
          </a:p>
          <a:p>
            <a:r>
              <a:rPr lang="ru-RU" dirty="0"/>
              <a:t>    23.06.2017 1</a:t>
            </a:r>
          </a:p>
          <a:p>
            <a:r>
              <a:rPr lang="ru-RU" dirty="0"/>
              <a:t>    Судебная практика</a:t>
            </a:r>
          </a:p>
          <a:p>
            <a:r>
              <a:rPr lang="ru-RU" dirty="0"/>
              <a:t>    Полную выплату кредита провели частично // Верховный суд...</a:t>
            </a:r>
          </a:p>
          <a:p>
            <a:r>
              <a:rPr lang="ru-RU" dirty="0"/>
              <a:t>    23.06.2017 4</a:t>
            </a:r>
          </a:p>
          <a:p>
            <a:r>
              <a:rPr lang="ru-RU" dirty="0"/>
              <a:t>    Судебная практика</a:t>
            </a:r>
          </a:p>
          <a:p>
            <a:r>
              <a:rPr lang="ru-RU" dirty="0"/>
              <a:t>    Плату за отказ от договора проверят на снижение еще раз //...</a:t>
            </a:r>
          </a:p>
          <a:p>
            <a:r>
              <a:rPr lang="ru-RU" dirty="0" smtClean="0"/>
              <a:t>Корпоративный </a:t>
            </a:r>
            <a:r>
              <a:rPr lang="ru-RU" dirty="0"/>
              <a:t>юрист</a:t>
            </a:r>
          </a:p>
          <a:p>
            <a:r>
              <a:rPr lang="ru-RU" dirty="0"/>
              <a:t>AFI RUS</a:t>
            </a:r>
          </a:p>
          <a:p>
            <a:r>
              <a:rPr lang="ru-RU" dirty="0"/>
              <a:t>от 100 000 до 150 000e</a:t>
            </a:r>
          </a:p>
          <a:p>
            <a:r>
              <a:rPr lang="ru-RU" dirty="0"/>
              <a:t>ad-background</a:t>
            </a:r>
          </a:p>
          <a:p>
            <a:r>
              <a:rPr lang="ru-RU" dirty="0"/>
              <a:t>Здесь может быть ваша вакансия</a:t>
            </a:r>
          </a:p>
        </p:txBody>
      </p:sp>
      <p:pic>
        <p:nvPicPr>
          <p:cNvPr id="1026" name="Picture 2" descr="https://zakon.ru/Content/entriesattachments/37ae4c8d-b8cd-40f5-abd8-bc531232f1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8096250" cy="942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260648"/>
            <a:ext cx="7834064" cy="5865515"/>
          </a:xfrm>
        </p:spPr>
        <p:txBody>
          <a:bodyPr>
            <a:normAutofit/>
          </a:bodyPr>
          <a:lstStyle/>
          <a:p>
            <a:pPr marL="0" indent="0" algn="ctr">
              <a:buNone/>
              <a:tabLst>
                <a:tab pos="185738" algn="l"/>
                <a:tab pos="265113" algn="l"/>
              </a:tabLst>
            </a:pPr>
            <a:r>
              <a:rPr lang="ru-RU" sz="2000" dirty="0" smtClean="0">
                <a:solidFill>
                  <a:schemeClr val="tx1"/>
                </a:solidFill>
              </a:rPr>
              <a:t>    </a:t>
            </a:r>
            <a:r>
              <a:rPr lang="ru-RU" sz="2400" b="1" dirty="0" smtClean="0">
                <a:solidFill>
                  <a:schemeClr val="tx1"/>
                </a:solidFill>
              </a:rPr>
              <a:t>Обстоятельства дела</a:t>
            </a: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2000" dirty="0" smtClean="0">
                <a:solidFill>
                  <a:schemeClr val="tx1"/>
                </a:solidFill>
              </a:rPr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Компенсация расчитана истцом в размере двукратной выручки от оказания медицинских услуг под вывеской (иными средствами идентификации) со сходным до степени смешения с товарным знаком обозначением за срок исковой давности в размере </a:t>
            </a:r>
            <a:r>
              <a:rPr lang="ru-RU" sz="2200" b="1" dirty="0" smtClean="0">
                <a:solidFill>
                  <a:schemeClr val="tx1"/>
                </a:solidFill>
              </a:rPr>
              <a:t>733 212 000 руб.</a:t>
            </a:r>
          </a:p>
          <a:p>
            <a:pPr marL="0" indent="0" algn="just">
              <a:buNone/>
              <a:tabLst>
                <a:tab pos="185738" algn="l"/>
                <a:tab pos="265113" algn="l"/>
                <a:tab pos="715963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Ответик предлагал иной порядок расчета стоимости использования товарного знака – через средний размер роялти в многочисленных заключенных истцом договорах коммерческой концессии (1, 18% от выручки) – </a:t>
            </a:r>
            <a:r>
              <a:rPr lang="ru-RU" sz="2200" b="1" dirty="0" smtClean="0">
                <a:solidFill>
                  <a:schemeClr val="tx1"/>
                </a:solidFill>
              </a:rPr>
              <a:t>1 065 020 руб.</a:t>
            </a: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Суды 2 инстанций снизили компенсацию до 10 млн. руб. </a:t>
            </a: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Ответчик обратился в СИП с жалобой на ошибочное применение судами норм материального права о понятии стоимости права использования товарного знака. </a:t>
            </a:r>
          </a:p>
          <a:p>
            <a:pPr marL="0" indent="0" algn="just">
              <a:buNone/>
              <a:tabLst>
                <a:tab pos="185738" algn="l"/>
                <a:tab pos="265113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СИП оставил судебные акты в силе, указав, что это </a:t>
            </a:r>
            <a:r>
              <a:rPr lang="ru-RU" sz="2200" b="1" dirty="0" smtClean="0">
                <a:solidFill>
                  <a:schemeClr val="tx1"/>
                </a:solidFill>
              </a:rPr>
              <a:t>вопрос факта </a:t>
            </a:r>
            <a:r>
              <a:rPr lang="ru-RU" sz="2200" dirty="0" smtClean="0">
                <a:solidFill>
                  <a:schemeClr val="tx1"/>
                </a:solidFill>
              </a:rPr>
              <a:t>(</a:t>
            </a:r>
            <a:r>
              <a:rPr lang="ru-RU" sz="2200" u="sng" dirty="0" smtClean="0">
                <a:solidFill>
                  <a:schemeClr val="tx1"/>
                </a:solidFill>
              </a:rPr>
              <a:t>т.е. вне его компетенции</a:t>
            </a:r>
            <a:r>
              <a:rPr lang="ru-RU" sz="2200" dirty="0" smtClean="0">
                <a:solidFill>
                  <a:schemeClr val="tx1"/>
                </a:solidFill>
              </a:rPr>
              <a:t>).</a:t>
            </a:r>
            <a:endParaRPr lang="ru-RU" sz="2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71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76672"/>
            <a:ext cx="777686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85738" algn="l"/>
              </a:tabLst>
            </a:pPr>
            <a:r>
              <a:rPr lang="ru-RU" sz="2000" dirty="0" smtClean="0"/>
              <a:t>     </a:t>
            </a:r>
            <a:r>
              <a:rPr lang="ru-RU" sz="2400" b="1" dirty="0" smtClean="0"/>
              <a:t>СИП и вопросы факта</a:t>
            </a:r>
          </a:p>
          <a:p>
            <a:pPr algn="just">
              <a:tabLst>
                <a:tab pos="265113" algn="l"/>
              </a:tabLst>
            </a:pPr>
            <a:endParaRPr lang="ru-RU" sz="600" dirty="0"/>
          </a:p>
          <a:p>
            <a:pPr algn="just">
              <a:tabLst>
                <a:tab pos="185738" algn="l"/>
                <a:tab pos="265113" algn="l"/>
              </a:tabLst>
            </a:pPr>
            <a:r>
              <a:rPr lang="ru-RU" sz="2200" dirty="0" smtClean="0"/>
              <a:t>   В деле № А56-74358/2015 вопрос подведомственности иска к администратору домена-физическому лицу отнесен СИП к вопросам факта. </a:t>
            </a:r>
          </a:p>
          <a:p>
            <a:pPr algn="just">
              <a:tabLst>
                <a:tab pos="185738" algn="l"/>
                <a:tab pos="357188" algn="l"/>
              </a:tabLst>
            </a:pPr>
            <a:r>
              <a:rPr lang="ru-RU" sz="2200" dirty="0" smtClean="0"/>
              <a:t>   «Доводы  </a:t>
            </a:r>
            <a:r>
              <a:rPr lang="ru-RU" sz="2200" dirty="0"/>
              <a:t>кассационных  жалоб  о  неподведомственности  </a:t>
            </a:r>
            <a:r>
              <a:rPr lang="ru-RU" sz="2200" dirty="0" smtClean="0"/>
              <a:t>…  </a:t>
            </a:r>
            <a:endParaRPr lang="ru-RU" sz="2200" dirty="0"/>
          </a:p>
          <a:p>
            <a:pPr algn="just">
              <a:tabLst>
                <a:tab pos="185738" algn="l"/>
                <a:tab pos="265113" algn="l"/>
              </a:tabLst>
            </a:pPr>
            <a:r>
              <a:rPr lang="ru-RU" sz="2200" dirty="0"/>
              <a:t>спора  арбитражному  суду  не  могут  быть  приняты  судом  кассационной </a:t>
            </a:r>
            <a:r>
              <a:rPr lang="ru-RU" sz="2200" dirty="0" smtClean="0"/>
              <a:t>инстанции </a:t>
            </a:r>
            <a:r>
              <a:rPr lang="ru-RU" sz="2200" dirty="0"/>
              <a:t>в силу пределов его компетенции, так как они не были заявлены </a:t>
            </a:r>
            <a:r>
              <a:rPr lang="ru-RU" sz="2200" dirty="0" smtClean="0"/>
              <a:t>ответчиками  </a:t>
            </a:r>
            <a:r>
              <a:rPr lang="ru-RU" sz="2200" dirty="0"/>
              <a:t>ни  в  суде  </a:t>
            </a:r>
            <a:r>
              <a:rPr lang="ru-RU" sz="2200" dirty="0" smtClean="0"/>
              <a:t>первой  </a:t>
            </a:r>
            <a:r>
              <a:rPr lang="ru-RU" sz="2200" dirty="0"/>
              <a:t>инстанции,  ни  в  суде  апелляционной </a:t>
            </a:r>
            <a:r>
              <a:rPr lang="ru-RU" sz="2200" dirty="0" smtClean="0"/>
              <a:t>инстанции»</a:t>
            </a:r>
          </a:p>
          <a:p>
            <a:pPr algn="just">
              <a:tabLst>
                <a:tab pos="185738" algn="l"/>
                <a:tab pos="265113" algn="l"/>
              </a:tabLst>
            </a:pPr>
            <a:r>
              <a:rPr lang="ru-RU" sz="2200" dirty="0" smtClean="0"/>
              <a:t>   </a:t>
            </a:r>
            <a:r>
              <a:rPr lang="ru-RU" sz="2200" dirty="0" smtClean="0"/>
              <a:t>Поэтому судебные </a:t>
            </a:r>
            <a:r>
              <a:rPr lang="ru-RU" sz="2200" dirty="0" smtClean="0"/>
              <a:t>акты об удовлетворении иска и об отказе в прекращении дела за неподведомственностью оставлены в </a:t>
            </a:r>
            <a:r>
              <a:rPr lang="ru-RU" sz="2200" dirty="0" smtClean="0"/>
              <a:t>силе</a:t>
            </a:r>
            <a:r>
              <a:rPr lang="en-US" sz="2200" dirty="0" smtClean="0"/>
              <a:t> </a:t>
            </a:r>
            <a:r>
              <a:rPr lang="en-US" sz="2200" u="sng" dirty="0" smtClean="0"/>
              <a:t>(</a:t>
            </a:r>
            <a:r>
              <a:rPr lang="ru-RU" sz="2200" u="sng" dirty="0" smtClean="0"/>
              <a:t>но </a:t>
            </a:r>
            <a:r>
              <a:rPr lang="ru-RU" sz="2200" u="sng" dirty="0" smtClean="0"/>
              <a:t>неединообразие</a:t>
            </a:r>
            <a:r>
              <a:rPr lang="ru-RU" sz="2200" u="sng" dirty="0" smtClean="0"/>
              <a:t> - СИП № А54-7067/2015).</a:t>
            </a:r>
            <a:endParaRPr lang="ru-RU" sz="2200" u="sng" dirty="0" smtClean="0"/>
          </a:p>
          <a:p>
            <a:pPr algn="just">
              <a:tabLst>
                <a:tab pos="185738" algn="l"/>
              </a:tabLst>
            </a:pPr>
            <a:r>
              <a:rPr lang="ru-RU" sz="2200" dirty="0" smtClean="0"/>
              <a:t>   Однако представляется, что безусловные основания к отмене судебных актов должны проверяться во всех судебных инстанциях. Иначе заинтересованность суда, неизвещение участника дела и т.п. также могут быть квалифицированы как вопросы факта (абсурд).</a:t>
            </a:r>
            <a:endParaRPr lang="ru-RU" sz="2200" dirty="0"/>
          </a:p>
          <a:p>
            <a:pPr algn="just">
              <a:tabLst>
                <a:tab pos="265113" algn="l"/>
              </a:tabLst>
            </a:pPr>
            <a:endParaRPr lang="ru-RU" sz="2000" dirty="0" smtClean="0"/>
          </a:p>
          <a:p>
            <a:pPr algn="just">
              <a:tabLst>
                <a:tab pos="185738" algn="l"/>
              </a:tabLs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6952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Способы получения информации о выручке нарушителя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1. Через судебный запрос в налоговый орган (дело № А43-12230/2014).</a:t>
            </a:r>
          </a:p>
          <a:p>
            <a:pPr marL="0" indent="0" algn="just">
              <a:buNone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  2. Через заявление о недобросовестной конкуренции в антимонопольный орган.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b="1" dirty="0" smtClean="0">
                <a:solidFill>
                  <a:schemeClr val="tx1"/>
                </a:solidFill>
              </a:rPr>
              <a:t>   Проблема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Штраф за </a:t>
            </a:r>
            <a:r>
              <a:rPr lang="ru-RU" sz="2200" dirty="0">
                <a:solidFill>
                  <a:schemeClr val="tx1"/>
                </a:solidFill>
              </a:rPr>
              <a:t>непредоставление сведений </a:t>
            </a:r>
            <a:r>
              <a:rPr lang="ru-RU" sz="2200" dirty="0" smtClean="0">
                <a:solidFill>
                  <a:schemeClr val="tx1"/>
                </a:solidFill>
              </a:rPr>
              <a:t>(ст. 19.8. КоАП РФ)  </a:t>
            </a:r>
            <a:r>
              <a:rPr lang="en-US" sz="2200" u="sng" dirty="0" smtClean="0">
                <a:solidFill>
                  <a:schemeClr val="tx1"/>
                </a:solidFill>
              </a:rPr>
              <a:t>vs</a:t>
            </a:r>
            <a:r>
              <a:rPr lang="ru-RU" sz="2200" u="sng" dirty="0" smtClean="0">
                <a:solidFill>
                  <a:schemeClr val="tx1"/>
                </a:solidFill>
              </a:rPr>
              <a:t>.</a:t>
            </a:r>
            <a:r>
              <a:rPr lang="ru-RU" sz="2200" dirty="0" smtClean="0">
                <a:solidFill>
                  <a:schemeClr val="tx1"/>
                </a:solidFill>
              </a:rPr>
              <a:t>            ст. 51 Конституции РФ («Никто не обязан свидетельствовать против себя самого…».</a:t>
            </a:r>
          </a:p>
          <a:p>
            <a:pPr marL="0" indent="0" algn="just">
              <a:buNone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3. Истребование судом сведений у ответчика (? </a:t>
            </a:r>
            <a:r>
              <a:rPr lang="ru-RU" sz="2200" dirty="0">
                <a:solidFill>
                  <a:schemeClr val="tx1"/>
                </a:solidFill>
              </a:rPr>
              <a:t>с</a:t>
            </a:r>
            <a:r>
              <a:rPr lang="ru-RU" sz="2200" dirty="0" smtClean="0">
                <a:solidFill>
                  <a:schemeClr val="tx1"/>
                </a:solidFill>
              </a:rPr>
              <a:t>т. 51 Конституции РФ ?)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8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Выводы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185738" algn="l"/>
              </a:tabLst>
            </a:pPr>
            <a:r>
              <a:rPr lang="ru-RU" sz="2200" b="1" dirty="0" smtClean="0">
                <a:solidFill>
                  <a:schemeClr val="tx1"/>
                </a:solidFill>
              </a:rPr>
              <a:t>   Для истцов</a:t>
            </a:r>
            <a:r>
              <a:rPr lang="ru-RU" sz="2200" dirty="0" smtClean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использование Правовой позиции при незаконном использовании товарного знака при оказании услуг (выполнении работ) – туристических, станций технического обслуживания автомобилей, юридических, аудиторско-бухгалтерских и др.</a:t>
            </a:r>
          </a:p>
          <a:p>
            <a:pPr marL="0" indent="0">
              <a:buNone/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85738" algn="l"/>
              </a:tabLst>
            </a:pPr>
            <a:r>
              <a:rPr lang="ru-RU" sz="2200" b="1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  <a:tabLst>
                <a:tab pos="185738" algn="l"/>
              </a:tabLst>
            </a:pP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  Для ответчиков</a:t>
            </a:r>
            <a:r>
              <a:rPr lang="ru-RU" sz="2200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  <a:tabLst>
                <a:tab pos="185738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   возражение об ошибочности Правовой позиции в судах двух инстанций.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168020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7619</TotalTime>
  <Words>1311</Words>
  <Application>Microsoft Office PowerPoint</Application>
  <PresentationFormat>On-screen Show (4:3)</PresentationFormat>
  <Paragraphs>177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Impact</vt:lpstr>
      <vt:lpstr>Times New Roman</vt:lpstr>
      <vt:lpstr>Презентация1</vt:lpstr>
      <vt:lpstr>Cпоры о нарушении исключительных прав: отдельные правовые позиции высших судов  2016-2017 гг.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Способы получения информации о выручке нарушителя</vt:lpstr>
      <vt:lpstr>Выводы</vt:lpstr>
      <vt:lpstr>PowerPoint Presentation</vt:lpstr>
      <vt:lpstr>Новая правовая позиция СИП</vt:lpstr>
      <vt:lpstr>Новая правовая позиция СИП</vt:lpstr>
      <vt:lpstr>Соответствие новой правовой позиции  ст. 54 Конституции РФ  </vt:lpstr>
      <vt:lpstr>Проблема легализации существования сходных до степени смешения объектов, принадлежащих разным лицам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Старков</dc:creator>
  <cp:lastModifiedBy>vladimir dmitriev</cp:lastModifiedBy>
  <cp:revision>572</cp:revision>
  <dcterms:created xsi:type="dcterms:W3CDTF">2014-03-18T13:15:38Z</dcterms:created>
  <dcterms:modified xsi:type="dcterms:W3CDTF">2017-06-30T07:25:20Z</dcterms:modified>
</cp:coreProperties>
</file>