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58" r:id="rId2"/>
    <p:sldId id="257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6122" autoAdjust="0"/>
  </p:normalViewPr>
  <p:slideViewPr>
    <p:cSldViewPr>
      <p:cViewPr>
        <p:scale>
          <a:sx n="72" d="100"/>
          <a:sy n="72" d="100"/>
        </p:scale>
        <p:origin x="-1762" y="-3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2400" y="103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8394-EAB0-4164-85CC-30DF804263C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633CE-D5E6-44BA-B36D-0D49E284E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4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33CE-D5E6-44BA-B36D-0D49E284E4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67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33CE-D5E6-44BA-B36D-0D49E284E4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4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33CE-D5E6-44BA-B36D-0D49E284E4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33CE-D5E6-44BA-B36D-0D49E284E4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51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33CE-D5E6-44BA-B36D-0D49E284E4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33CE-D5E6-44BA-B36D-0D49E284E4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3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33CE-D5E6-44BA-B36D-0D49E284E4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99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33CE-D5E6-44BA-B36D-0D49E284E4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5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33CE-D5E6-44BA-B36D-0D49E284E4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77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633CE-D5E6-44BA-B36D-0D49E284E4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7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FD7-3225-4F63-A966-2ED757C62C2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CC5276-1104-4F85-BAF2-0F6436E45D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685800" y="6389132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  <a:latin typeface="Cambria" pitchFamily="18" charset="0"/>
              </a:rPr>
              <a:t>info@patentbar.com  			                                                        www.patentbar.com</a:t>
            </a:r>
            <a:endParaRPr lang="en-US" sz="14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FD7-3225-4F63-A966-2ED757C62C2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5276-1104-4F85-BAF2-0F6436E45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FD7-3225-4F63-A966-2ED757C62C2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5276-1104-4F85-BAF2-0F6436E45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686800" cy="838200"/>
          </a:xfrm>
        </p:spPr>
        <p:txBody>
          <a:bodyPr/>
          <a:lstStyle>
            <a:lvl1pPr>
              <a:defRPr b="1">
                <a:latin typeface="Cambria" pitchFamily="18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022725"/>
          </a:xfrm>
        </p:spPr>
        <p:txBody>
          <a:bodyPr/>
          <a:lstStyle>
            <a:lvl1pPr marL="342900" indent="-342900">
              <a:buFont typeface="Wingdings" pitchFamily="2" charset="2"/>
              <a:buChar char="Ø"/>
              <a:defRPr b="1">
                <a:latin typeface="Cambria" pitchFamily="18" charset="0"/>
              </a:defRPr>
            </a:lvl1pPr>
            <a:lvl2pPr>
              <a:defRPr b="1">
                <a:latin typeface="Cambria" pitchFamily="18" charset="0"/>
              </a:defRPr>
            </a:lvl2pPr>
            <a:lvl3pPr>
              <a:defRPr b="1">
                <a:latin typeface="Cambria" pitchFamily="18" charset="0"/>
              </a:defRPr>
            </a:lvl3pPr>
            <a:lvl4pPr>
              <a:defRPr b="1">
                <a:latin typeface="Cambria" pitchFamily="18" charset="0"/>
              </a:defRPr>
            </a:lvl4pPr>
            <a:lvl5pPr>
              <a:defRPr b="1">
                <a:latin typeface="Cambria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FD7-3225-4F63-A966-2ED757C62C2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CC5276-1104-4F85-BAF2-0F6436E45DF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389132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  <a:latin typeface="Cambria" pitchFamily="18" charset="0"/>
              </a:rPr>
              <a:t>info@patentbar.com  			                                                        www.patentbar.com</a:t>
            </a:r>
            <a:endParaRPr lang="en-US" sz="14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2412784" cy="647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FD7-3225-4F63-A966-2ED757C62C2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5276-1104-4F85-BAF2-0F6436E45D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FD7-3225-4F63-A966-2ED757C62C2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5276-1104-4F85-BAF2-0F6436E45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FD7-3225-4F63-A966-2ED757C62C2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CC5276-1104-4F85-BAF2-0F6436E45D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FD7-3225-4F63-A966-2ED757C62C2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5276-1104-4F85-BAF2-0F6436E45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FD7-3225-4F63-A966-2ED757C62C2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5276-1104-4F85-BAF2-0F6436E45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FD7-3225-4F63-A966-2ED757C62C2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5276-1104-4F85-BAF2-0F6436E45D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FD7-3225-4F63-A966-2ED757C62C2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5276-1104-4F85-BAF2-0F6436E45D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805FD7-3225-4F63-A966-2ED757C62C28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CC5276-1104-4F85-BAF2-0F6436E45D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37338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/>
                <a:latin typeface="Cambria" pitchFamily="18" charset="0"/>
              </a:rPr>
              <a:t>ОПТИМИЗАЦИя ДЕЛОПРОИЗВОДСТВА </a:t>
            </a:r>
            <a:r>
              <a:rPr lang="ru-RU" sz="4000" b="1" dirty="0">
                <a:effectLst/>
                <a:latin typeface="Cambria" pitchFamily="18" charset="0"/>
              </a:rPr>
              <a:t>ЗАЯВОК </a:t>
            </a:r>
            <a:r>
              <a:rPr lang="ru-RU" sz="4000" b="1" dirty="0" smtClean="0">
                <a:effectLst/>
                <a:latin typeface="Cambria" pitchFamily="18" charset="0"/>
              </a:rPr>
              <a:t>НА ПАТЕНТЫ И ТОВАРНЫЕ </a:t>
            </a:r>
            <a:r>
              <a:rPr lang="ru-RU" sz="4000" b="1" dirty="0">
                <a:effectLst/>
                <a:latin typeface="Cambria" pitchFamily="18" charset="0"/>
              </a:rPr>
              <a:t>ЗНАКИ </a:t>
            </a:r>
            <a:r>
              <a:rPr lang="ru-RU" sz="4000" b="1" dirty="0" smtClean="0">
                <a:effectLst/>
                <a:latin typeface="Cambria" pitchFamily="18" charset="0"/>
              </a:rPr>
              <a:t>В США</a:t>
            </a:r>
            <a:r>
              <a:rPr lang="en-US" sz="4000" b="1" dirty="0" smtClean="0">
                <a:effectLst/>
                <a:latin typeface="Cambria" pitchFamily="18" charset="0"/>
              </a:rPr>
              <a:t/>
            </a:r>
            <a:br>
              <a:rPr lang="en-US" sz="4000" b="1" dirty="0" smtClean="0">
                <a:effectLst/>
                <a:latin typeface="Cambria" pitchFamily="18" charset="0"/>
              </a:rPr>
            </a:br>
            <a:r>
              <a:rPr lang="en-US" b="1" dirty="0">
                <a:effectLst/>
                <a:latin typeface="Cambria" pitchFamily="18" charset="0"/>
              </a:rPr>
              <a:t/>
            </a:r>
            <a:br>
              <a:rPr lang="en-US" b="1" dirty="0">
                <a:effectLst/>
                <a:latin typeface="Cambria" pitchFamily="18" charset="0"/>
              </a:rPr>
            </a:br>
            <a:r>
              <a:rPr lang="ru-RU" sz="1600" b="1" dirty="0">
                <a:effectLst/>
                <a:latin typeface="Cambria" pitchFamily="18" charset="0"/>
              </a:rPr>
              <a:t>ПРАКТИЧЕСКИЕ РЕКОМЕНДАЦИИ ДЛЯ ЗАРУБЕЖНЫХ ЗАЯВИТЕЛЕЙ</a:t>
            </a:r>
            <a:endParaRPr lang="en-US" sz="1600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05400"/>
            <a:ext cx="8534400" cy="762000"/>
          </a:xfrm>
        </p:spPr>
        <p:txBody>
          <a:bodyPr/>
          <a:lstStyle/>
          <a:p>
            <a:pPr algn="ctr"/>
            <a:r>
              <a:rPr lang="ru-RU" b="1" dirty="0">
                <a:latin typeface="Cambria" pitchFamily="18" charset="0"/>
              </a:rPr>
              <a:t>Екатерина Сталбо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2412784" cy="647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6389132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  <a:latin typeface="Cambria" pitchFamily="18" charset="0"/>
              </a:rPr>
              <a:t>info@patentbar.com  			                                                        www.patentbar.com</a:t>
            </a:r>
            <a:endParaRPr lang="en-US" sz="14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389132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tx2"/>
                </a:solidFill>
                <a:latin typeface="Cambria" pitchFamily="18" charset="0"/>
              </a:rPr>
              <a:t>info@patentbar.com  			                                                        www.patentbar.com</a:t>
            </a:r>
            <a:endParaRPr lang="en-US" sz="14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23" y="2971800"/>
            <a:ext cx="3123154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ТОВАРНЫЕ  ЗНАКИ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Заявитель</a:t>
            </a:r>
          </a:p>
          <a:p>
            <a:r>
              <a:rPr lang="ru-RU" b="0" dirty="0"/>
              <a:t>Перечень товаров и услуг</a:t>
            </a:r>
          </a:p>
          <a:p>
            <a:r>
              <a:rPr lang="ru-RU" b="0" dirty="0"/>
              <a:t>Сроки</a:t>
            </a:r>
          </a:p>
          <a:p>
            <a:r>
              <a:rPr lang="ru-RU" b="0" dirty="0"/>
              <a:t>Подтверждение использования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588075"/>
            <a:ext cx="2819400" cy="158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284514"/>
            <a:ext cx="6553200" cy="49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06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1908"/>
          <a:stretch/>
        </p:blipFill>
        <p:spPr bwMode="auto">
          <a:xfrm>
            <a:off x="818173" y="1371600"/>
            <a:ext cx="7454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4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ТОВАРНЫЕ  </a:t>
            </a:r>
            <a:r>
              <a:rPr lang="ru-RU" dirty="0" smtClean="0">
                <a:effectLst/>
              </a:rPr>
              <a:t>ЗНАКИ</a:t>
            </a:r>
            <a:r>
              <a:rPr lang="en-US" dirty="0" smtClean="0">
                <a:effectLst/>
              </a:rPr>
              <a:t> </a:t>
            </a:r>
            <a:r>
              <a:rPr lang="ru-RU" dirty="0" smtClean="0">
                <a:effectLst/>
              </a:rPr>
              <a:t>(продолжение)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Заявитель</a:t>
            </a:r>
          </a:p>
          <a:p>
            <a:r>
              <a:rPr lang="ru-RU" b="0" dirty="0"/>
              <a:t>Перечень товаров и услуг</a:t>
            </a:r>
          </a:p>
          <a:p>
            <a:r>
              <a:rPr lang="ru-RU" dirty="0"/>
              <a:t>Сроки</a:t>
            </a:r>
          </a:p>
          <a:p>
            <a:r>
              <a:rPr lang="ru-RU" dirty="0"/>
              <a:t>Подтверждение использования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706959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ПАТЕНТЫ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5748337" cy="42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"/>
          <a:stretch/>
        </p:blipFill>
        <p:spPr bwMode="auto">
          <a:xfrm>
            <a:off x="762000" y="2151835"/>
            <a:ext cx="304800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5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Патенты</a:t>
            </a:r>
            <a:r>
              <a:rPr lang="ru-RU" b="0" dirty="0">
                <a:effectLst/>
              </a:rPr>
              <a:t> </a:t>
            </a:r>
            <a:r>
              <a:rPr lang="en-US" b="0" dirty="0">
                <a:effectLst/>
              </a:rPr>
              <a:t>–</a:t>
            </a:r>
            <a:r>
              <a:rPr lang="ru-RU" b="0" dirty="0" smtClean="0">
                <a:effectLst/>
              </a:rPr>
              <a:t> </a:t>
            </a:r>
            <a:r>
              <a:rPr lang="ru-RU" sz="2400" dirty="0" smtClean="0">
                <a:effectLst/>
              </a:rPr>
              <a:t>подготовка  заявки</a:t>
            </a:r>
            <a:r>
              <a:rPr lang="ru-RU" sz="2400" b="0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Заблаговременная подготовка заявочных материалов</a:t>
            </a:r>
          </a:p>
          <a:p>
            <a:r>
              <a:rPr lang="ru-RU" b="0" dirty="0"/>
              <a:t>Чертежи к заявкам на промышленные образцы</a:t>
            </a:r>
          </a:p>
          <a:p>
            <a:r>
              <a:rPr lang="ru-RU" b="0" dirty="0"/>
              <a:t>Перевод заявки на английский язык</a:t>
            </a:r>
          </a:p>
          <a:p>
            <a:r>
              <a:rPr lang="ru-RU" b="0" dirty="0"/>
              <a:t>Подача полного пакета </a:t>
            </a:r>
            <a:r>
              <a:rPr lang="ru-RU" b="0" dirty="0" smtClean="0"/>
              <a:t>сопровождающих </a:t>
            </a:r>
            <a:r>
              <a:rPr lang="ru-RU" b="0" dirty="0"/>
              <a:t>документов вместе с заявкой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Патенты</a:t>
            </a:r>
            <a:r>
              <a:rPr lang="ru-RU" b="0" dirty="0">
                <a:effectLst/>
              </a:rPr>
              <a:t> </a:t>
            </a:r>
            <a:r>
              <a:rPr lang="en-US" b="0" dirty="0">
                <a:effectLst/>
              </a:rPr>
              <a:t>–</a:t>
            </a:r>
            <a:r>
              <a:rPr lang="ru-RU" b="0" dirty="0" smtClean="0">
                <a:effectLst/>
              </a:rPr>
              <a:t> </a:t>
            </a:r>
            <a:r>
              <a:rPr lang="ru-RU" sz="2400" dirty="0" smtClean="0">
                <a:effectLst/>
              </a:rPr>
              <a:t>подготовка  заявки</a:t>
            </a:r>
            <a:r>
              <a:rPr lang="ru-RU" sz="2400" b="0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Information Disclosure Statement (IDS)</a:t>
            </a:r>
            <a:endParaRPr lang="en-US" dirty="0"/>
          </a:p>
          <a:p>
            <a:r>
              <a:rPr lang="ru-RU" b="0" dirty="0"/>
              <a:t>Подготовка формулы изобретения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Патенты</a:t>
            </a:r>
            <a:r>
              <a:rPr lang="ru-RU" b="0" dirty="0">
                <a:effectLst/>
              </a:rPr>
              <a:t> </a:t>
            </a:r>
            <a:r>
              <a:rPr lang="en-US" b="0" dirty="0">
                <a:effectLst/>
              </a:rPr>
              <a:t>–</a:t>
            </a:r>
            <a:r>
              <a:rPr lang="ru-RU" b="0" dirty="0" smtClean="0">
                <a:effectLst/>
              </a:rPr>
              <a:t> </a:t>
            </a:r>
            <a:r>
              <a:rPr lang="ru-RU" sz="2400" dirty="0">
                <a:effectLst/>
              </a:rPr>
              <a:t>делопроизводство</a:t>
            </a:r>
            <a:r>
              <a:rPr lang="ru-RU" sz="2400" b="0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/>
              <a:t>Программа PPH</a:t>
            </a:r>
            <a:endParaRPr lang="ru-RU" dirty="0"/>
          </a:p>
          <a:p>
            <a:r>
              <a:rPr lang="ru-RU" b="0" dirty="0"/>
              <a:t>Ходатайство об ускорении делопроизводства</a:t>
            </a:r>
            <a:endParaRPr lang="ru-RU" dirty="0"/>
          </a:p>
          <a:p>
            <a:r>
              <a:rPr lang="ru-RU" b="0" dirty="0"/>
              <a:t>Запрос по нарушению единства изобретения</a:t>
            </a:r>
            <a:endParaRPr lang="ru-RU" dirty="0"/>
          </a:p>
          <a:p>
            <a:r>
              <a:rPr lang="ru-RU" b="0" dirty="0"/>
              <a:t>Соблюдение сроков</a:t>
            </a:r>
            <a:endParaRPr lang="ru-RU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33600"/>
            <a:ext cx="2743200" cy="108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87" y="45720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498</TotalTime>
  <Words>104</Words>
  <Application>Microsoft Office PowerPoint</Application>
  <PresentationFormat>On-screen Show (4:3)</PresentationFormat>
  <Paragraphs>38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ОПТИМИЗАЦИя ДЕЛОПРОИЗВОДСТВА ЗАЯВОК НА ПАТЕНТЫ И ТОВАРНЫЕ ЗНАКИ В США  ПРАКТИЧЕСКИЕ РЕКОМЕНДАЦИИ ДЛЯ ЗАРУБЕЖНЫХ ЗАЯВИТЕЛЕЙ</vt:lpstr>
      <vt:lpstr>ТОВАРНЫЕ  ЗНАКИ</vt:lpstr>
      <vt:lpstr>PowerPoint Presentation</vt:lpstr>
      <vt:lpstr>PowerPoint Presentation</vt:lpstr>
      <vt:lpstr>ТОВАРНЫЕ  ЗНАКИ (продолжение)</vt:lpstr>
      <vt:lpstr>ПАТЕНТЫ</vt:lpstr>
      <vt:lpstr>Патенты – подготовка  заявки </vt:lpstr>
      <vt:lpstr>Патенты – подготовка  заявки </vt:lpstr>
      <vt:lpstr>Патенты – делопроизводство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 user</dc:creator>
  <cp:lastModifiedBy>Catherine Stalbo</cp:lastModifiedBy>
  <cp:revision>43</cp:revision>
  <dcterms:created xsi:type="dcterms:W3CDTF">2016-11-23T10:01:08Z</dcterms:created>
  <dcterms:modified xsi:type="dcterms:W3CDTF">2017-05-10T19:25:30Z</dcterms:modified>
</cp:coreProperties>
</file>