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  <p:sldMasterId id="2147483993" r:id="rId2"/>
    <p:sldMasterId id="2147484146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74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theme" Target="theme/theme1.xml" /><Relationship Id="rId2" Type="http://schemas.openxmlformats.org/officeDocument/2006/relationships/slideMaster" Target="slideMasters/slideMaster2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presProps" Target="presProps.xml" /><Relationship Id="rId10" Type="http://schemas.openxmlformats.org/officeDocument/2006/relationships/slide" Target="slides/slide7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3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9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844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404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501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82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224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89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8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118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73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96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685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417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829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1523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60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1537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9061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830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3095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00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2334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0943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8460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09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31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1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7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7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29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86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52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86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4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87B4DCB-EDDE-40C1-B9FF-60AAF4BBA7E3}" type="datetimeFigureOut">
              <a:rPr lang="ru-RU" smtClean="0"/>
              <a:pPr/>
              <a:t>28.06.2017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2AE98A9-9962-4791-9A26-065116E19F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551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200" dirty="0"/>
              <a:t>СРАВНЕНИЕ ПОДХОДОВ РОСПАТЕНТА, ЕАПВ И ЕПВ ПРИ РАССМОТРЕНИИ ЗАЯВОК НА СЕЛЕКТИВНЫЕ ИЗОБРЕТЕНИЯ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9968" y="4149080"/>
            <a:ext cx="6172200" cy="6858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Харин А.В., </a:t>
            </a:r>
            <a:r>
              <a:rPr lang="ru-RU" sz="2000" b="1" dirty="0" err="1">
                <a:solidFill>
                  <a:schemeClr val="bg1"/>
                </a:solidFill>
              </a:rPr>
              <a:t>Галухина</a:t>
            </a:r>
            <a:r>
              <a:rPr lang="ru-RU" sz="2000" b="1" dirty="0">
                <a:solidFill>
                  <a:schemeClr val="bg1"/>
                </a:solidFill>
              </a:rPr>
              <a:t> Д.В.</a:t>
            </a:r>
          </a:p>
        </p:txBody>
      </p:sp>
    </p:spTree>
    <p:extLst>
      <p:ext uri="{BB962C8B-B14F-4D97-AF65-F5344CB8AC3E}">
        <p14:creationId xmlns:p14="http://schemas.microsoft.com/office/powerpoint/2010/main" val="1790123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Tx/>
              <a:buChar char="-"/>
            </a:pPr>
            <a:r>
              <a:rPr lang="ru-RU" dirty="0"/>
              <a:t>практика рассмотрения заявок на селективные изобретения в Роспатенте и ЕАПВ не согласуется с практикой в ЕПВ и принципами, рекомендованными к применению ВОИС</a:t>
            </a:r>
          </a:p>
          <a:p>
            <a:pPr marL="342900" indent="-342900">
              <a:buFontTx/>
              <a:buChar char="-"/>
            </a:pPr>
            <a:r>
              <a:rPr lang="ru-RU" dirty="0"/>
              <a:t>понятие «селективного изобретения» является узким в российском патентном законодательстве, и не предусматривается как таковое в евразийском патентном законодательстве</a:t>
            </a:r>
          </a:p>
          <a:p>
            <a:pPr marL="342900" indent="-342900">
              <a:buFontTx/>
              <a:buChar char="-"/>
            </a:pPr>
            <a:r>
              <a:rPr lang="ru-RU" dirty="0"/>
              <a:t>изобретение, признанное ЕПВ новым, и возможно имеющее изобретательский уровень, в Роспатенте и ЕАПВ скорее всего будет признано непатентоспособным на стадии проверки новизны</a:t>
            </a:r>
          </a:p>
          <a:p>
            <a:pPr marL="342900" indent="-342900">
              <a:buFontTx/>
              <a:buChar char="-"/>
            </a:pPr>
            <a:r>
              <a:rPr lang="ru-RU" dirty="0"/>
              <a:t>единственный способ преодоления возражений – включение в независимый пункт дополнительных признаков, не связанных с техническим результатом</a:t>
            </a:r>
          </a:p>
          <a:p>
            <a:pPr marL="342900" indent="-342900">
              <a:buFontTx/>
              <a:buChar char="-"/>
            </a:pPr>
            <a:r>
              <a:rPr lang="ru-RU"/>
              <a:t>заявители </a:t>
            </a:r>
            <a:r>
              <a:rPr lang="ru-RU" dirty="0"/>
              <a:t>могут препятствовать дальнейшему патентованию в какой-либо области путем перечисления в заявке максимального количества возможных признаков изобретения, не соответствующего их действительному вкладу в уровень техники</a:t>
            </a:r>
          </a:p>
          <a:p>
            <a:pPr marL="342900" indent="-34290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534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2E374-C555-0446-83C1-5E917FA99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C75FC9-4CE9-374E-ADAE-CDA63B747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z" sz="3600" b="1"/>
              <a:t>Спасибо за внимание</a:t>
            </a:r>
            <a:endParaRPr lang="ru-RU" sz="3600" b="1"/>
          </a:p>
        </p:txBody>
      </p:sp>
    </p:spTree>
    <p:extLst>
      <p:ext uri="{BB962C8B-B14F-4D97-AF65-F5344CB8AC3E}">
        <p14:creationId xmlns:p14="http://schemas.microsoft.com/office/powerpoint/2010/main" val="417971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Селективное изобретение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Согласно ЕПК, селективные изобретения основываются на выборе</a:t>
            </a:r>
            <a:r>
              <a:rPr lang="zz" b="1" dirty="0"/>
              <a:t>,</a:t>
            </a:r>
            <a:r>
              <a:rPr lang="ru-RU" b="1" dirty="0"/>
              <a:t> не упомянутом ранее в явном виде</a:t>
            </a:r>
            <a:r>
              <a:rPr lang="zz" b="1" dirty="0"/>
              <a:t>,</a:t>
            </a:r>
            <a:r>
              <a:rPr lang="ru-RU" b="1" dirty="0"/>
              <a:t> индивидуальных элементов (признаков), подгруппы признаков или более узких диапазонов из более широкой известной группы или диапазона </a:t>
            </a:r>
            <a:r>
              <a:rPr lang="ru-RU" b="0" dirty="0"/>
              <a:t>(ч. </a:t>
            </a:r>
            <a:r>
              <a:rPr lang="en-US" b="0" dirty="0"/>
              <a:t>G</a:t>
            </a:r>
            <a:r>
              <a:rPr lang="ru-RU" b="0" dirty="0"/>
              <a:t>, гл. </a:t>
            </a:r>
            <a:r>
              <a:rPr lang="en-US" b="0" dirty="0"/>
              <a:t>VI</a:t>
            </a:r>
            <a:r>
              <a:rPr lang="ru-RU" b="0" dirty="0"/>
              <a:t>, п. 8 Руководства по экспертизе в Европейском патентном ведомстве)</a:t>
            </a:r>
          </a:p>
        </p:txBody>
      </p:sp>
    </p:spTree>
    <p:extLst>
      <p:ext uri="{BB962C8B-B14F-4D97-AF65-F5344CB8AC3E}">
        <p14:creationId xmlns:p14="http://schemas.microsoft.com/office/powerpoint/2010/main" val="335305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Селективное изобретение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А1, А2, А3, А4, А5, А6, А7… А15</a:t>
            </a:r>
          </a:p>
          <a:p>
            <a:pPr marL="0" indent="0" algn="ctr">
              <a:buNone/>
            </a:pPr>
            <a:r>
              <a:rPr lang="ru-RU" sz="3200" dirty="0"/>
              <a:t>В1, В2, В3, В4, В5, В6, В7… В15</a:t>
            </a:r>
          </a:p>
          <a:p>
            <a:pPr algn="ctr"/>
            <a:endParaRPr lang="ru-RU" sz="3200" dirty="0"/>
          </a:p>
          <a:p>
            <a:pPr marL="0" indent="0" algn="ctr">
              <a:buNone/>
            </a:pPr>
            <a:r>
              <a:rPr lang="ru-RU" sz="3200" dirty="0"/>
              <a:t>А12 и В15</a:t>
            </a:r>
          </a:p>
        </p:txBody>
      </p:sp>
    </p:spTree>
    <p:extLst>
      <p:ext uri="{BB962C8B-B14F-4D97-AF65-F5344CB8AC3E}">
        <p14:creationId xmlns:p14="http://schemas.microsoft.com/office/powerpoint/2010/main" val="281501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Two-lists principle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Изобретение, полученное в результате выбора из двух или более списков признаков </a:t>
            </a:r>
            <a:r>
              <a:rPr lang="zz" b="1" dirty="0"/>
              <a:t>достаточной длины</a:t>
            </a:r>
            <a:r>
              <a:rPr lang="ru-RU" b="1" dirty="0"/>
              <a:t>, может быть признано новым </a:t>
            </a:r>
            <a:r>
              <a:rPr lang="ru-RU" dirty="0"/>
              <a:t>(см. руководство к ЕПК, ч. </a:t>
            </a:r>
            <a:r>
              <a:rPr lang="en-US" dirty="0"/>
              <a:t>G</a:t>
            </a:r>
            <a:r>
              <a:rPr lang="ru-RU" dirty="0"/>
              <a:t>, гл. </a:t>
            </a:r>
            <a:r>
              <a:rPr lang="en-US" dirty="0"/>
              <a:t>VI</a:t>
            </a:r>
            <a:r>
              <a:rPr lang="ru-RU" dirty="0"/>
              <a:t>, п. 8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  <a:r>
              <a:rPr lang="ru-RU" dirty="0"/>
              <a:t>).</a:t>
            </a:r>
          </a:p>
          <a:p>
            <a:pPr marL="342900" indent="-342900">
              <a:buFontTx/>
              <a:buChar char="-"/>
            </a:pPr>
            <a:r>
              <a:rPr lang="ru-RU" dirty="0"/>
              <a:t>Заместители в формуле химического соединения</a:t>
            </a:r>
          </a:p>
          <a:p>
            <a:pPr marL="342900" indent="-342900">
              <a:buFontTx/>
              <a:buChar char="-"/>
            </a:pPr>
            <a:r>
              <a:rPr lang="ru-RU" dirty="0"/>
              <a:t>Исходные материалы для получения конечного продукта</a:t>
            </a:r>
          </a:p>
          <a:p>
            <a:pPr marL="342900" indent="-342900">
              <a:buFontTx/>
              <a:buChar char="-"/>
            </a:pPr>
            <a:r>
              <a:rPr lang="ru-RU" dirty="0"/>
              <a:t>Компоненты композиции</a:t>
            </a:r>
          </a:p>
          <a:p>
            <a:pPr marL="342900" indent="-342900">
              <a:buFontTx/>
              <a:buChar char="-"/>
            </a:pPr>
            <a:r>
              <a:rPr lang="ru-RU" dirty="0"/>
              <a:t>Диапазоны параметров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35695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Законодательные нормы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«Документ, характеризующий предшествующий уровень техники и раскрывающий общее понятие (род), не всегда порочит пункт формулы на частное решение (вид), входящее в это общее понятие» </a:t>
            </a:r>
            <a:r>
              <a:rPr lang="ru-RU" b="0" dirty="0"/>
              <a:t>(п. 12.09 Руководства </a:t>
            </a:r>
            <a:r>
              <a:rPr lang="en-US" b="0" dirty="0"/>
              <a:t>PCT </a:t>
            </a:r>
            <a:r>
              <a:rPr lang="ru-RU" b="0" dirty="0"/>
              <a:t>по проведению международного поиска и международной предварительной экспертизы)</a:t>
            </a:r>
          </a:p>
          <a:p>
            <a:endParaRPr lang="ru-RU" b="0" dirty="0"/>
          </a:p>
          <a:p>
            <a:r>
              <a:rPr lang="ru-RU" b="1" dirty="0"/>
              <a:t>«для того, чтобы опорочить формулу изобретения, заявленный объект должен быть раскрыт с достаточной конкретностью в документе, характеризующем уровень техники» </a:t>
            </a:r>
            <a:r>
              <a:rPr lang="ru-RU" b="0" dirty="0"/>
              <a:t>(п. 12.10 Руководства </a:t>
            </a:r>
            <a:r>
              <a:rPr lang="en-US" b="0" dirty="0"/>
              <a:t>PCT</a:t>
            </a:r>
            <a:r>
              <a:rPr lang="ru-RU" b="0" dirty="0"/>
              <a:t>)</a:t>
            </a:r>
          </a:p>
          <a:p>
            <a:endParaRPr lang="ru-RU" b="0" dirty="0"/>
          </a:p>
          <a:p>
            <a:r>
              <a:rPr lang="ru-RU" b="1" dirty="0"/>
              <a:t>«…общее раскрытие обычно не лишает новизны частное раскрытие» </a:t>
            </a:r>
            <a:r>
              <a:rPr lang="ru-RU" b="0" dirty="0"/>
              <a:t>(п. 5.4.2 Руководства по проведению экспертизы заявок на изобретения) </a:t>
            </a:r>
          </a:p>
        </p:txBody>
      </p:sp>
    </p:spTree>
    <p:extLst>
      <p:ext uri="{BB962C8B-B14F-4D97-AF65-F5344CB8AC3E}">
        <p14:creationId xmlns:p14="http://schemas.microsoft.com/office/powerpoint/2010/main" val="13354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Практика в Роспатенте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Композиция согласно заявленному изобретению:</a:t>
            </a:r>
          </a:p>
          <a:p>
            <a:pPr marL="0" indent="0">
              <a:buNone/>
            </a:pPr>
            <a:r>
              <a:rPr lang="ru-RU" b="0" dirty="0"/>
              <a:t>(а) базовый компонент, представляющий собой сополимер веществ А и Б</a:t>
            </a:r>
          </a:p>
          <a:p>
            <a:pPr marL="0" indent="0">
              <a:buNone/>
            </a:pPr>
            <a:r>
              <a:rPr lang="ru-RU" b="0" dirty="0"/>
              <a:t>(б) 0,2-2 масс.% детергента, представляющего собой вещество В</a:t>
            </a:r>
            <a:endParaRPr lang="en-US" b="0" dirty="0"/>
          </a:p>
          <a:p>
            <a:pPr marL="0" indent="0">
              <a:buNone/>
            </a:pPr>
            <a:endParaRPr lang="ru-RU" b="0" dirty="0"/>
          </a:p>
          <a:p>
            <a:r>
              <a:rPr lang="ru-RU" b="1" dirty="0"/>
              <a:t>Композиция согласно противопоставленному документу:</a:t>
            </a:r>
          </a:p>
          <a:p>
            <a:pPr marL="0" indent="0">
              <a:buNone/>
            </a:pPr>
            <a:r>
              <a:rPr lang="ru-RU" b="0" dirty="0"/>
              <a:t>(а) сополимер веществ Д, А и/или Б</a:t>
            </a:r>
          </a:p>
          <a:p>
            <a:pPr marL="0" indent="0">
              <a:buNone/>
            </a:pPr>
            <a:r>
              <a:rPr lang="ru-RU" b="0" dirty="0"/>
              <a:t>(б) 0,5-3 масс.% детергента, выбранного из веществ В и Е</a:t>
            </a:r>
          </a:p>
          <a:p>
            <a:endParaRPr lang="ru-RU" b="0" dirty="0"/>
          </a:p>
          <a:p>
            <a:r>
              <a:rPr lang="ru-RU" b="0" dirty="0"/>
              <a:t>Возможные </a:t>
            </a:r>
            <a:r>
              <a:rPr lang="ru-RU" b="0" dirty="0" err="1"/>
              <a:t>сополимерные</a:t>
            </a:r>
            <a:r>
              <a:rPr lang="ru-RU" b="0" dirty="0"/>
              <a:t> комбинации: </a:t>
            </a:r>
            <a:r>
              <a:rPr lang="ru-RU" dirty="0"/>
              <a:t>Д/А, Д/Б, А/Б и Д/А/Б</a:t>
            </a:r>
            <a:endParaRPr lang="ru-RU" b="0" dirty="0"/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75005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Российские правовые нормы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ru-RU" b="1" dirty="0"/>
              <a:t>химическое соединение, подпадающее под общую структурную формулу группы известных соединений, но не описанное как специально полученное и исследованное, и при этом проявляющее новые, неизвестные для этой группы свойства в качественном или количественном отношении (селективное изобретение)</a:t>
            </a:r>
          </a:p>
          <a:p>
            <a:pPr marL="342900" indent="-342900">
              <a:buFontTx/>
              <a:buChar char="-"/>
            </a:pPr>
            <a:r>
              <a:rPr lang="ru-RU" b="1" dirty="0"/>
              <a:t>композиция, состоящая, по крайней мере, из двух известных ингредиентов, обеспечивающая синергетический эффект, возможность достижения которого не вытекает из уровня техники</a:t>
            </a:r>
          </a:p>
          <a:p>
            <a:pPr marL="0" indent="0">
              <a:buNone/>
            </a:pPr>
            <a:r>
              <a:rPr lang="ru-RU" b="0" dirty="0"/>
              <a:t>(п.78 Правил составления, подачи и рассмотрения документов, являющихся основанием для совершения юридически значимых действий по государственной регистрации изобретений)</a:t>
            </a:r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159886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Правовые нормы ЕАПВ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Tx/>
              <a:buChar char="-"/>
            </a:pPr>
            <a:r>
              <a:rPr lang="ru-RU" b="1" dirty="0"/>
              <a:t>«Изобретение не признается соответствующим условиям новизны, если в предшествующем уровне техники выявлены сведения об </a:t>
            </a:r>
            <a:r>
              <a:rPr lang="ru-RU" b="1" u="sng" dirty="0"/>
              <a:t>объекте</a:t>
            </a:r>
            <a:r>
              <a:rPr lang="ru-RU" b="1" dirty="0"/>
              <a:t>, который имеет технические признаки, идентичные </a:t>
            </a:r>
            <a:r>
              <a:rPr lang="ru-RU" b="1" u="sng" dirty="0"/>
              <a:t>всем</a:t>
            </a:r>
            <a:r>
              <a:rPr lang="ru-RU" b="1" dirty="0"/>
              <a:t> техническим признакам изобретения, содержащимся в независимом пункте формулы изобретения» </a:t>
            </a:r>
            <a:r>
              <a:rPr lang="ru-RU" b="0" dirty="0"/>
              <a:t>(правило 47(2) Патентной инструкции к Евразийской патентной конвенции)</a:t>
            </a:r>
          </a:p>
          <a:p>
            <a:endParaRPr lang="ru-RU" b="0" dirty="0"/>
          </a:p>
          <a:p>
            <a:pPr marL="342900" indent="-342900">
              <a:buFontTx/>
              <a:buChar char="-"/>
            </a:pPr>
            <a:r>
              <a:rPr lang="ru-RU" b="1" dirty="0"/>
              <a:t>Условию патентоспособности "изобретательский уровень" соответствует «индивидуальное соединение, подпадающее под общую структурную формулу группы известных соединений, но не описанное как специально полученное и исследованное, и при этом проявляющее новые, неизвестные для группы свойства в качественном и/или количественном отношении» </a:t>
            </a:r>
            <a:r>
              <a:rPr lang="ru-RU" b="0" dirty="0"/>
              <a:t>(п. 5.8 Правил составления, подачи и рассмотрения евразийских заявок в ЕАПВ)</a:t>
            </a:r>
          </a:p>
          <a:p>
            <a:pPr marL="342900" indent="-342900">
              <a:buFontTx/>
              <a:buChar char="-"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246649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Практика в ЕАПВ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Заявленное техническое решение:</a:t>
            </a:r>
          </a:p>
          <a:p>
            <a:pPr marL="0" indent="0">
              <a:buNone/>
            </a:pPr>
            <a:r>
              <a:rPr lang="ru-RU" b="0" dirty="0"/>
              <a:t>Фармацевтическая композиция в форме таблетки, включающая:</a:t>
            </a:r>
          </a:p>
          <a:p>
            <a:pPr marL="342900" indent="-342900">
              <a:buFontTx/>
              <a:buChar char="-"/>
            </a:pPr>
            <a:r>
              <a:rPr lang="ru-RU" b="0" dirty="0"/>
              <a:t>активный ингредиент (конкретное вещество А)</a:t>
            </a:r>
          </a:p>
          <a:p>
            <a:pPr marL="342900" indent="-342900">
              <a:buFontTx/>
              <a:buChar char="-"/>
            </a:pPr>
            <a:r>
              <a:rPr lang="ru-RU" b="0" dirty="0"/>
              <a:t>агент, образующий матрицу (конкретное вещество Б) </a:t>
            </a:r>
          </a:p>
          <a:p>
            <a:pPr marL="342900" indent="-342900">
              <a:buFontTx/>
              <a:buChar char="-"/>
            </a:pPr>
            <a:r>
              <a:rPr lang="ru-RU" b="0" dirty="0"/>
              <a:t>модификатор скорости высвобождения (конкретное вещество В)</a:t>
            </a:r>
          </a:p>
          <a:p>
            <a:endParaRPr lang="ru-RU" b="0" dirty="0"/>
          </a:p>
          <a:p>
            <a:r>
              <a:rPr lang="ru-RU" b="1" dirty="0"/>
              <a:t>Техническое решение согласно противопоставленному документу:</a:t>
            </a:r>
          </a:p>
          <a:p>
            <a:pPr marL="0" indent="0">
              <a:buNone/>
            </a:pPr>
            <a:r>
              <a:rPr lang="ru-RU" b="0" dirty="0"/>
              <a:t>Фармацевтическая композиция в форме таблетки, включающая:</a:t>
            </a:r>
          </a:p>
          <a:p>
            <a:pPr marL="342900" indent="-342900">
              <a:buFontTx/>
              <a:buChar char="-"/>
            </a:pPr>
            <a:r>
              <a:rPr lang="ru-RU" b="0" dirty="0"/>
              <a:t>активный ингредиент (конкретное вещество А)</a:t>
            </a:r>
          </a:p>
          <a:p>
            <a:pPr marL="342900" indent="-342900">
              <a:buFontTx/>
              <a:buChar char="-"/>
            </a:pPr>
            <a:r>
              <a:rPr lang="ru-RU" b="0" dirty="0"/>
              <a:t>агент, образующий матрицу (вещество, выбранное из Б, Б1, Б2, …)</a:t>
            </a:r>
          </a:p>
          <a:p>
            <a:pPr marL="342900" indent="-342900">
              <a:buFontTx/>
              <a:buChar char="-"/>
            </a:pPr>
            <a:r>
              <a:rPr lang="ru-RU" b="0" dirty="0"/>
              <a:t>модификатор скорости высвобождения (вещество, выбранное из В, В1, В2, …)</a:t>
            </a:r>
          </a:p>
          <a:p>
            <a:pPr marL="342900" indent="-342900">
              <a:buFontTx/>
              <a:buChar char="-"/>
            </a:pPr>
            <a:endParaRPr lang="ru-RU" b="0" dirty="0"/>
          </a:p>
          <a:p>
            <a:r>
              <a:rPr lang="ru-RU" b="0" dirty="0"/>
              <a:t>Конкретная комбинация веществ А, Б и В обеспечивает определенный профиль растворения.</a:t>
            </a:r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5545073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TM02900720[[fn=Интеграл]]</Template>
  <TotalTime>680</TotalTime>
  <Words>779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HDOfficeLightV0</vt:lpstr>
      <vt:lpstr>1_HDOfficeLightV0</vt:lpstr>
      <vt:lpstr>Дивиденд</vt:lpstr>
      <vt:lpstr>СРАВНЕНИЕ ПОДХОДОВ РОСПАТЕНТА, ЕАПВ И ЕПВ ПРИ РАССМОТРЕНИИ ЗАЯВОК НА СЕЛЕКТИВНЫЕ ИЗОБРЕТЕНИЯ</vt:lpstr>
      <vt:lpstr>Селективное изобретение</vt:lpstr>
      <vt:lpstr>Селективное изобретение</vt:lpstr>
      <vt:lpstr>Two-lists principle</vt:lpstr>
      <vt:lpstr>Законодательные нормы</vt:lpstr>
      <vt:lpstr>Практика в Роспатенте</vt:lpstr>
      <vt:lpstr>Российские правовые нормы</vt:lpstr>
      <vt:lpstr>Правовые нормы ЕАПВ</vt:lpstr>
      <vt:lpstr>Практика в ЕАПВ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ПОДХОДОВ РОСПАТЕНТА, ЕАПВ И ЕПВ ПРИ РАССМОТРЕНИИ ЗАЯВОК НА СЕЛЕКТИВНЫЕ ИЗОБРЕТЕНИЯ</dc:title>
  <dc:creator>Diana Galukhina</dc:creator>
  <cp:lastModifiedBy>Diana Galukhina</cp:lastModifiedBy>
  <cp:revision>25</cp:revision>
  <dcterms:created xsi:type="dcterms:W3CDTF">2017-06-27T11:34:25Z</dcterms:created>
  <dcterms:modified xsi:type="dcterms:W3CDTF">2017-06-28T10:43:44Z</dcterms:modified>
</cp:coreProperties>
</file>