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71" r:id="rId4"/>
    <p:sldId id="260" r:id="rId5"/>
    <p:sldId id="261" r:id="rId6"/>
    <p:sldId id="266" r:id="rId7"/>
    <p:sldId id="267" r:id="rId8"/>
    <p:sldId id="272" r:id="rId9"/>
    <p:sldId id="274" r:id="rId10"/>
    <p:sldId id="273" r:id="rId11"/>
    <p:sldId id="269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41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741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74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74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741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741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741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74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7422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altLang="ru-RU">
              <a:solidFill>
                <a:srgbClr val="1C1C1C"/>
              </a:solidFill>
            </a:endParaRPr>
          </a:p>
        </p:txBody>
      </p:sp>
      <p:sp>
        <p:nvSpPr>
          <p:cNvPr id="1742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altLang="ru-RU">
              <a:solidFill>
                <a:srgbClr val="1C1C1C"/>
              </a:solidFill>
            </a:endParaRPr>
          </a:p>
        </p:txBody>
      </p:sp>
      <p:sp>
        <p:nvSpPr>
          <p:cNvPr id="1742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3623C2A-AE74-4B31-BAEE-5B5E4542AEA9}" type="slidenum">
              <a:rPr lang="ru-RU" altLang="ru-RU">
                <a:solidFill>
                  <a:srgbClr val="1C1C1C"/>
                </a:solidFill>
              </a:rPr>
              <a:pPr/>
              <a:t>‹#›</a:t>
            </a:fld>
            <a:endParaRPr lang="ru-RU" altLang="ru-RU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07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5365A-EE8E-4B0B-AA75-D44415B42A05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152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36650-D9D7-4563-851D-E7ADF1579A40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220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430EEED-6666-489C-A07D-E62BB77EFF5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49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D4205-3725-478C-ACCF-7ECEC929EE0D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01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71392-9BC9-401D-B525-9EF66065DE1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599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E06CF-6E0E-478A-B4A3-E915954B4F50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45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ECCC8-E286-4E32-926A-17AD10279512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65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561B8-329E-4A97-9011-4BFD46D264B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5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B9560-ECF4-425A-B0CB-25F18185F94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97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FDC98-7EF2-4716-B264-198E671D8C3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01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F0657-09C0-49D7-AFA0-F6E422ABD1D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83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>
              <a:solidFill>
                <a:srgbClr val="000000"/>
              </a:solidFill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>
              <a:solidFill>
                <a:srgbClr val="000000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>
              <a:solidFill>
                <a:srgbClr val="000000"/>
              </a:solidFill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>
              <a:solidFill>
                <a:srgbClr val="000000"/>
              </a:solidFill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>
              <a:solidFill>
                <a:srgbClr val="000000"/>
              </a:solidFill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>
              <a:solidFill>
                <a:srgbClr val="000000"/>
              </a:solidFill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altLang="ru-RU" sz="2400">
              <a:solidFill>
                <a:srgbClr val="000000"/>
              </a:solidFill>
            </a:endParaRP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63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63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9291070-B03D-4A48-B33E-6BE9C5030635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64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548680"/>
            <a:ext cx="7772400" cy="1368723"/>
          </a:xfrm>
        </p:spPr>
        <p:txBody>
          <a:bodyPr/>
          <a:lstStyle/>
          <a:p>
            <a:pPr algn="ctr"/>
            <a:r>
              <a:rPr lang="ru-RU" altLang="ru-RU" sz="2800" b="1" dirty="0" smtClean="0"/>
              <a:t>ИЗ ПРАКТИКИ ВОССТАНОВЛЕНИЯ ДЕЛОПРОИЗВОДСТВА ПО ОТОЗВАННЫМ ЗАЯВКАМ</a:t>
            </a:r>
            <a:endParaRPr lang="ru-RU" alt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672" y="3861048"/>
            <a:ext cx="6400800" cy="1752600"/>
          </a:xfrm>
        </p:spPr>
        <p:txBody>
          <a:bodyPr/>
          <a:lstStyle/>
          <a:p>
            <a:r>
              <a:rPr lang="ru-RU" altLang="ru-RU" sz="2800" b="1" i="1" dirty="0">
                <a:solidFill>
                  <a:schemeClr val="tx2"/>
                </a:solidFill>
              </a:rPr>
              <a:t>Романова Н.В., </a:t>
            </a:r>
          </a:p>
          <a:p>
            <a:r>
              <a:rPr lang="ru-RU" altLang="ru-RU" sz="2800" b="1" i="1" dirty="0" smtClean="0">
                <a:solidFill>
                  <a:schemeClr val="tx2"/>
                </a:solidFill>
              </a:rPr>
              <a:t>КЧ_2017,</a:t>
            </a:r>
            <a:endParaRPr lang="ru-RU" altLang="ru-RU" dirty="0"/>
          </a:p>
          <a:p>
            <a:r>
              <a:rPr lang="ru-RU" altLang="ru-RU" sz="2800" b="1" i="1" dirty="0" smtClean="0">
                <a:solidFill>
                  <a:schemeClr val="tx2"/>
                </a:solidFill>
              </a:rPr>
              <a:t>Санкт-Петербург</a:t>
            </a:r>
            <a:endParaRPr lang="ru-RU" altLang="ru-RU" sz="28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732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908720"/>
            <a:ext cx="7793037" cy="767680"/>
          </a:xfrm>
        </p:spPr>
        <p:txBody>
          <a:bodyPr/>
          <a:lstStyle/>
          <a:p>
            <a:pPr algn="ctr"/>
            <a:r>
              <a:rPr lang="ru-RU" b="1" dirty="0"/>
              <a:t>ПРИМЕР</a:t>
            </a:r>
            <a:r>
              <a:rPr lang="ru-RU" sz="2400" b="1" dirty="0"/>
              <a:t> </a:t>
            </a:r>
            <a:r>
              <a:rPr lang="ru-RU" b="1" dirty="0" smtClean="0"/>
              <a:t>4 (продолжение)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i="1" dirty="0" smtClean="0"/>
              <a:t>«Применение </a:t>
            </a:r>
            <a:r>
              <a:rPr lang="ru-RU" sz="2400" b="1" i="1" dirty="0"/>
              <a:t>на практике</a:t>
            </a:r>
            <a:r>
              <a:rPr lang="ru-RU" sz="2400" i="1" dirty="0"/>
              <a:t> по совокупности норм </a:t>
            </a:r>
            <a:r>
              <a:rPr lang="ru-RU" sz="2400" i="1" dirty="0">
                <a:solidFill>
                  <a:srgbClr val="00B050"/>
                </a:solidFill>
              </a:rPr>
              <a:t>указанных </a:t>
            </a:r>
            <a:r>
              <a:rPr lang="ru-RU" sz="2400" i="1" dirty="0"/>
              <a:t>статей означает, что установленный 10 месячный срок является </a:t>
            </a:r>
            <a:r>
              <a:rPr lang="ru-RU" sz="2400" b="1" i="1" dirty="0"/>
              <a:t>неделимым</a:t>
            </a:r>
            <a:r>
              <a:rPr lang="ru-RU" sz="2400" i="1" dirty="0"/>
              <a:t>, течение этого срока исчисляется с </a:t>
            </a:r>
            <a:r>
              <a:rPr lang="ru-RU" sz="2400" i="1" u="sng" dirty="0"/>
              <a:t>даты окончания срока </a:t>
            </a:r>
            <a:r>
              <a:rPr lang="ru-RU" sz="2400" i="1" dirty="0"/>
              <a:t>ответа на запрос экспертизы и никак не связано с процедурными сроками восстановления делопроизводства в соответствии со статьей </a:t>
            </a:r>
            <a:r>
              <a:rPr lang="ru-RU" sz="2400" i="1" dirty="0" smtClean="0"/>
              <a:t>1389Кодекса». </a:t>
            </a:r>
          </a:p>
          <a:p>
            <a:r>
              <a:rPr lang="ru-RU" sz="2400" b="1" dirty="0" smtClean="0"/>
              <a:t>ЖАЛОБА удовлетворена</a:t>
            </a:r>
            <a:endParaRPr lang="ru-RU" sz="2400" b="1" dirty="0"/>
          </a:p>
          <a:p>
            <a:pPr marL="0" indent="0">
              <a:buNone/>
            </a:pPr>
            <a:endParaRPr lang="ru-RU" sz="24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754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908720"/>
            <a:ext cx="7468319" cy="767680"/>
          </a:xfrm>
        </p:spPr>
        <p:txBody>
          <a:bodyPr/>
          <a:lstStyle/>
          <a:p>
            <a:pPr algn="ctr"/>
            <a:r>
              <a:rPr lang="ru-RU" b="1" dirty="0" smtClean="0"/>
              <a:t>ВАЖНО ПОНИМАТЬ</a:t>
            </a:r>
            <a:endParaRPr lang="ru-RU" b="1" dirty="0"/>
          </a:p>
        </p:txBody>
      </p:sp>
      <p:pic>
        <p:nvPicPr>
          <p:cNvPr id="8" name="Объект 7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47664" y="2132856"/>
            <a:ext cx="6830379" cy="3962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6636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793037" cy="1055712"/>
          </a:xfrm>
        </p:spPr>
        <p:txBody>
          <a:bodyPr/>
          <a:lstStyle/>
          <a:p>
            <a:pPr algn="ctr"/>
            <a:r>
              <a:rPr lang="ru-RU" b="1" dirty="0" smtClean="0"/>
              <a:t>ВЫВОДЫ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17712"/>
            <a:ext cx="8631560" cy="4219600"/>
          </a:xfrm>
        </p:spPr>
        <p:txBody>
          <a:bodyPr/>
          <a:lstStyle/>
          <a:p>
            <a:pPr algn="just"/>
            <a:r>
              <a:rPr lang="ru-RU" sz="2400" b="1" dirty="0" smtClean="0"/>
              <a:t>Ни старый Регламент, ни новые Правила не содержат в качестве основания </a:t>
            </a:r>
            <a:r>
              <a:rPr lang="ru-RU" sz="2400" b="1" dirty="0"/>
              <a:t>для отказа </a:t>
            </a:r>
            <a:r>
              <a:rPr lang="ru-RU" sz="2400" b="1" dirty="0" smtClean="0"/>
              <a:t>неполноту </a:t>
            </a:r>
            <a:r>
              <a:rPr lang="ru-RU" sz="2400" b="1" dirty="0"/>
              <a:t>запрошенных </a:t>
            </a:r>
            <a:r>
              <a:rPr lang="ru-RU" sz="2400" b="1" dirty="0" smtClean="0"/>
              <a:t>сведений;</a:t>
            </a:r>
            <a:r>
              <a:rPr lang="ru-RU" sz="2400" b="1" dirty="0"/>
              <a:t> </a:t>
            </a:r>
            <a:r>
              <a:rPr lang="ru-RU" sz="2400" b="1" dirty="0" smtClean="0"/>
              <a:t>из </a:t>
            </a:r>
            <a:r>
              <a:rPr lang="ru-RU" sz="2400" b="1" dirty="0" smtClean="0"/>
              <a:t>ГК не </a:t>
            </a:r>
            <a:r>
              <a:rPr lang="ru-RU" sz="2400" b="1" dirty="0"/>
              <a:t>ясно  </a:t>
            </a:r>
            <a:r>
              <a:rPr lang="ru-RU" sz="2400" b="1" dirty="0"/>
              <a:t>прерывается ли </a:t>
            </a:r>
            <a:r>
              <a:rPr lang="ru-RU" sz="2400" b="1" dirty="0" smtClean="0"/>
              <a:t>срок;</a:t>
            </a:r>
            <a:endParaRPr lang="ru-RU" sz="2400" b="1" dirty="0"/>
          </a:p>
          <a:p>
            <a:r>
              <a:rPr lang="ru-RU" sz="2400" b="1" dirty="0" smtClean="0"/>
              <a:t>При отказе пишем несогласие;</a:t>
            </a:r>
          </a:p>
          <a:p>
            <a:r>
              <a:rPr lang="ru-RU" sz="2400" b="1" dirty="0" smtClean="0"/>
              <a:t>Сроки считают не верно;</a:t>
            </a:r>
          </a:p>
          <a:p>
            <a:r>
              <a:rPr lang="ru-RU" sz="2400" b="1" dirty="0" smtClean="0"/>
              <a:t>Можно подать </a:t>
            </a:r>
            <a:r>
              <a:rPr lang="ru-RU" sz="2400" b="1" dirty="0"/>
              <a:t>ХПСО после </a:t>
            </a:r>
            <a:r>
              <a:rPr lang="ru-RU" sz="2400" b="1" dirty="0" smtClean="0"/>
              <a:t>восстановления, </a:t>
            </a:r>
            <a:r>
              <a:rPr lang="ru-RU" sz="2400" b="1" dirty="0"/>
              <a:t>если не </a:t>
            </a:r>
            <a:r>
              <a:rPr lang="ru-RU" sz="2400" b="1" dirty="0" smtClean="0"/>
              <a:t>продлевал;</a:t>
            </a:r>
          </a:p>
          <a:p>
            <a:r>
              <a:rPr lang="ru-RU" sz="2400" b="1" dirty="0"/>
              <a:t>Если </a:t>
            </a:r>
            <a:r>
              <a:rPr lang="ru-RU" sz="2400" b="1" dirty="0" smtClean="0"/>
              <a:t>продлил, </a:t>
            </a:r>
            <a:r>
              <a:rPr lang="ru-RU" sz="2400" b="1" dirty="0"/>
              <a:t>потом заявка отозвана, восстановить с очередным продлением уже </a:t>
            </a:r>
            <a:r>
              <a:rPr lang="ru-RU" sz="2400" b="1" dirty="0" smtClean="0"/>
              <a:t>нельзя</a:t>
            </a:r>
            <a:endParaRPr lang="ru-RU" sz="2400" b="1" dirty="0"/>
          </a:p>
          <a:p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72807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ЗАКЛЮЧЕНИЕ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algn="just"/>
            <a:r>
              <a:rPr lang="ru-RU" sz="2400" b="1" dirty="0"/>
              <a:t>Заявитель при ведении переписки с ведомством руководствуется только нормами закона, и не обязан, и не имеет возможности принимать во внимание внутреннюю «практику» ведомства.</a:t>
            </a:r>
          </a:p>
          <a:p>
            <a:pPr algn="ctr"/>
            <a:endParaRPr lang="ru-RU" sz="2400" b="1" dirty="0" smtClean="0"/>
          </a:p>
          <a:p>
            <a:pPr algn="ctr"/>
            <a:endParaRPr lang="ru-RU" sz="2400" b="1" dirty="0"/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СПАСИБО ЗА ВНИМАНИЕ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990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93037" cy="1152128"/>
          </a:xfrm>
        </p:spPr>
        <p:txBody>
          <a:bodyPr/>
          <a:lstStyle/>
          <a:p>
            <a:pPr algn="ctr"/>
            <a:r>
              <a:rPr lang="ru-RU" sz="3600" b="1" dirty="0" smtClean="0"/>
              <a:t>Восстановление пропущенных сроков (ВПС)</a:t>
            </a:r>
            <a:endParaRPr lang="ru-RU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34370"/>
            <a:ext cx="2821883" cy="423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2034370"/>
            <a:ext cx="61926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rgbClr val="FF0000"/>
              </a:solidFill>
            </a:endParaRPr>
          </a:p>
          <a:p>
            <a:pPr algn="just"/>
            <a:endParaRPr lang="ru-RU" sz="2000" b="1" dirty="0" smtClean="0">
              <a:solidFill>
                <a:srgbClr val="FF0000"/>
              </a:solidFill>
            </a:endParaRPr>
          </a:p>
          <a:p>
            <a:pPr algn="just"/>
            <a:endParaRPr lang="ru-RU" sz="2000" b="1" dirty="0" smtClean="0">
              <a:solidFill>
                <a:srgbClr val="FF0000"/>
              </a:solidFill>
            </a:endParaRPr>
          </a:p>
          <a:p>
            <a:pPr algn="just"/>
            <a:endParaRPr lang="ru-RU" sz="2000" b="1" dirty="0">
              <a:solidFill>
                <a:srgbClr val="FF0000"/>
              </a:solidFill>
            </a:endParaRPr>
          </a:p>
          <a:p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9992" y="3711203"/>
            <a:ext cx="367240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Ст. 1389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795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764704"/>
            <a:ext cx="7612335" cy="911696"/>
          </a:xfrm>
        </p:spPr>
        <p:txBody>
          <a:bodyPr/>
          <a:lstStyle/>
          <a:p>
            <a:pPr algn="ctr"/>
            <a:r>
              <a:rPr lang="ru-RU" b="1" dirty="0" smtClean="0"/>
              <a:t>ВАРИАНТ 1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17712"/>
            <a:ext cx="8631560" cy="4291607"/>
          </a:xfrm>
        </p:spPr>
        <p:txBody>
          <a:bodyPr/>
          <a:lstStyle/>
          <a:p>
            <a:pPr marL="0" lvl="0" indent="0" algn="just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2000" b="1" kern="1200" dirty="0" smtClean="0">
              <a:solidFill>
                <a:srgbClr val="FF0000"/>
              </a:solidFill>
            </a:endParaRPr>
          </a:p>
          <a:p>
            <a:pPr marL="0" lvl="0" indent="0" algn="just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b="1" kern="1200" dirty="0" smtClean="0">
                <a:solidFill>
                  <a:srgbClr val="FF0000"/>
                </a:solidFill>
              </a:rPr>
              <a:t>ПОДАЧА </a:t>
            </a:r>
            <a:r>
              <a:rPr lang="ru-RU" b="1" kern="1200" dirty="0">
                <a:solidFill>
                  <a:srgbClr val="FF0000"/>
                </a:solidFill>
              </a:rPr>
              <a:t>ХОДАТАЙСТВА О ВПС + </a:t>
            </a:r>
            <a:endParaRPr lang="ru-RU" b="1" kern="1200" dirty="0" smtClean="0">
              <a:solidFill>
                <a:srgbClr val="FF0000"/>
              </a:solidFill>
            </a:endParaRPr>
          </a:p>
          <a:p>
            <a:pPr marL="0" lvl="0" indent="0" algn="just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b="1" kern="1200" dirty="0">
              <a:solidFill>
                <a:srgbClr val="FF0000"/>
              </a:solidFill>
            </a:endParaRPr>
          </a:p>
          <a:p>
            <a:pPr marL="0" lvl="0" indent="0" algn="just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b="1" kern="1200" dirty="0" smtClean="0">
                <a:solidFill>
                  <a:srgbClr val="FF0000"/>
                </a:solidFill>
              </a:rPr>
              <a:t>ДОПОЛНИТЕЛЬНЫЕ </a:t>
            </a:r>
            <a:r>
              <a:rPr lang="ru-RU" b="1" kern="1200" dirty="0">
                <a:solidFill>
                  <a:srgbClr val="FF0000"/>
                </a:solidFill>
              </a:rPr>
              <a:t>МАТЕРИАЛЫ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b="1" kern="1200" dirty="0">
                <a:solidFill>
                  <a:srgbClr val="FF0000"/>
                </a:solidFill>
              </a:rPr>
              <a:t>		</a:t>
            </a:r>
            <a:r>
              <a:rPr lang="ru-RU" sz="2400" b="1" kern="1200" dirty="0">
                <a:solidFill>
                  <a:srgbClr val="FF0000"/>
                </a:solidFill>
              </a:rPr>
              <a:t>	</a:t>
            </a:r>
            <a:endParaRPr lang="ru-RU" sz="2000" b="1" kern="1200" dirty="0">
              <a:solidFill>
                <a:srgbClr val="FF0000"/>
              </a:solidFill>
            </a:endParaRPr>
          </a:p>
          <a:p>
            <a:endParaRPr lang="ru-RU" b="1" kern="1200" dirty="0" smtClean="0">
              <a:solidFill>
                <a:srgbClr val="FF0000"/>
              </a:solidFill>
            </a:endParaRPr>
          </a:p>
          <a:p>
            <a:pPr lvl="8" algn="r"/>
            <a:r>
              <a:rPr lang="ru-RU" sz="2400" b="1" kern="1200" dirty="0" smtClean="0">
                <a:solidFill>
                  <a:srgbClr val="FF0000"/>
                </a:solidFill>
              </a:rPr>
              <a:t>12 </a:t>
            </a:r>
            <a:r>
              <a:rPr lang="ru-RU" sz="2400" b="1" kern="1200" dirty="0">
                <a:solidFill>
                  <a:srgbClr val="FF0000"/>
                </a:solidFill>
              </a:rPr>
              <a:t>МЕСЯЦЕВ</a:t>
            </a:r>
            <a:endParaRPr lang="ru-RU" sz="2400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251520" y="4293096"/>
            <a:ext cx="8640960" cy="5407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165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630511"/>
          </a:xfrm>
        </p:spPr>
        <p:txBody>
          <a:bodyPr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>Подача </a:t>
            </a:r>
            <a:r>
              <a:rPr lang="ru-RU" sz="3600" b="1" dirty="0"/>
              <a:t>ходатайства о ВПС + дополнительные материалы</a:t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71600" y="2017713"/>
            <a:ext cx="4896544" cy="4114800"/>
          </a:xfrm>
        </p:spPr>
        <p:txBody>
          <a:bodyPr/>
          <a:lstStyle/>
          <a:p>
            <a:r>
              <a:rPr lang="ru-RU" sz="3200" b="1" kern="1200" dirty="0" smtClean="0"/>
              <a:t>ОТКАЗ</a:t>
            </a:r>
            <a:r>
              <a:rPr lang="ru-RU" sz="3200" b="1" kern="1200" dirty="0" smtClean="0">
                <a:solidFill>
                  <a:srgbClr val="FF0000"/>
                </a:solidFill>
              </a:rPr>
              <a:t> </a:t>
            </a:r>
            <a:r>
              <a:rPr lang="ru-RU" sz="3200" b="1" kern="1200" dirty="0" smtClean="0"/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3200" b="1" kern="1200" dirty="0" smtClean="0">
                <a:solidFill>
                  <a:srgbClr val="FF0000"/>
                </a:solidFill>
              </a:rPr>
              <a:t>ДОПОЛНИТЕЛЬНЫЕ МАТЕРИАЛЫ НЕ СОДЕРЖАТ ОТВЕТА НА ПОСТАВЛЕННЫЕ ВОПРОСЫ!</a:t>
            </a:r>
            <a:endParaRPr lang="ru-RU" sz="3200" b="1" kern="12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564904"/>
            <a:ext cx="2452326" cy="2627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8661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793037" cy="1462087"/>
          </a:xfrm>
        </p:spPr>
        <p:txBody>
          <a:bodyPr/>
          <a:lstStyle/>
          <a:p>
            <a:pPr algn="ctr"/>
            <a:r>
              <a:rPr lang="ru-RU" b="1" dirty="0" smtClean="0"/>
              <a:t>ПРИМЕР 1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ru-RU" b="1" kern="1200" dirty="0">
                <a:solidFill>
                  <a:srgbClr val="FF0000"/>
                </a:solidFill>
              </a:rPr>
              <a:t>о</a:t>
            </a:r>
            <a:r>
              <a:rPr lang="ru-RU" b="1" kern="1200" dirty="0" smtClean="0">
                <a:solidFill>
                  <a:srgbClr val="FF0000"/>
                </a:solidFill>
              </a:rPr>
              <a:t>трицательное </a:t>
            </a:r>
            <a:r>
              <a:rPr lang="ru-RU" b="1" kern="1200" dirty="0">
                <a:solidFill>
                  <a:srgbClr val="FF0000"/>
                </a:solidFill>
              </a:rPr>
              <a:t>кратное – положительное </a:t>
            </a:r>
            <a:r>
              <a:rPr lang="ru-RU" b="1" kern="1200" dirty="0" smtClean="0">
                <a:solidFill>
                  <a:srgbClr val="FF0000"/>
                </a:solidFill>
              </a:rPr>
              <a:t>кратное (458);</a:t>
            </a:r>
            <a:endParaRPr lang="ru-RU" b="1" kern="1200" dirty="0">
              <a:solidFill>
                <a:srgbClr val="FF0000"/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237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836712"/>
            <a:ext cx="7684343" cy="839688"/>
          </a:xfrm>
        </p:spPr>
        <p:txBody>
          <a:bodyPr/>
          <a:lstStyle/>
          <a:p>
            <a:pPr algn="ctr"/>
            <a:r>
              <a:rPr lang="ru-RU" b="1" dirty="0" smtClean="0"/>
              <a:t>ПРИМЕР 2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136904" cy="4032448"/>
          </a:xfrm>
        </p:spPr>
        <p:txBody>
          <a:bodyPr/>
          <a:lstStyle/>
          <a:p>
            <a:pPr lvl="0" algn="just">
              <a:lnSpc>
                <a:spcPct val="200000"/>
              </a:lnSpc>
              <a:buClr>
                <a:srgbClr val="3333CC"/>
              </a:buClr>
            </a:pPr>
            <a:r>
              <a:rPr lang="ru-RU" sz="2400" b="1" kern="1200" dirty="0">
                <a:solidFill>
                  <a:srgbClr val="FF0000"/>
                </a:solidFill>
              </a:rPr>
              <a:t>уточнение перевода «</a:t>
            </a:r>
            <a:r>
              <a:rPr lang="en-US" sz="2400" b="1" kern="1200" dirty="0">
                <a:solidFill>
                  <a:srgbClr val="FF0000"/>
                </a:solidFill>
              </a:rPr>
              <a:t>side information”</a:t>
            </a:r>
            <a:r>
              <a:rPr lang="ru-RU" sz="2400" b="1" kern="1200" dirty="0">
                <a:solidFill>
                  <a:srgbClr val="FF0000"/>
                </a:solidFill>
              </a:rPr>
              <a:t>  как «служебная информация» - это выход за рамки, т. к. дословный перевод «сторонняя информация», а он не ясный! (</a:t>
            </a:r>
            <a:r>
              <a:rPr lang="ru-RU" sz="2400" b="1" kern="1200" dirty="0" smtClean="0">
                <a:solidFill>
                  <a:srgbClr val="FF0000"/>
                </a:solidFill>
              </a:rPr>
              <a:t>406)</a:t>
            </a:r>
          </a:p>
          <a:p>
            <a:pPr lvl="0" algn="just">
              <a:lnSpc>
                <a:spcPct val="200000"/>
              </a:lnSpc>
              <a:buClr>
                <a:srgbClr val="3333CC"/>
              </a:buClr>
            </a:pPr>
            <a:r>
              <a:rPr lang="ru-RU" sz="2400" b="1" kern="1200" dirty="0" smtClean="0">
                <a:solidFill>
                  <a:srgbClr val="FF0000"/>
                </a:solidFill>
              </a:rPr>
              <a:t>Гибкая, побочная информация (472)</a:t>
            </a:r>
            <a:endParaRPr lang="ru-RU" sz="2400" b="1" kern="1200" dirty="0">
              <a:solidFill>
                <a:srgbClr val="FF0000"/>
              </a:solidFill>
            </a:endParaRPr>
          </a:p>
          <a:p>
            <a:pPr marL="0" lvl="0" indent="0" algn="just">
              <a:lnSpc>
                <a:spcPct val="200000"/>
              </a:lnSpc>
              <a:buClr>
                <a:srgbClr val="3333CC"/>
              </a:buClr>
              <a:buNone/>
            </a:pPr>
            <a:endParaRPr lang="ru-RU" sz="2400" b="1" kern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99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908720"/>
            <a:ext cx="7612335" cy="767680"/>
          </a:xfrm>
        </p:spPr>
        <p:txBody>
          <a:bodyPr/>
          <a:lstStyle/>
          <a:p>
            <a:pPr algn="ctr"/>
            <a:r>
              <a:rPr lang="ru-RU" b="1" dirty="0" smtClean="0"/>
              <a:t>ПРИМЕР 3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ru-RU" b="1" kern="1200" dirty="0" smtClean="0">
                <a:solidFill>
                  <a:srgbClr val="FF0000"/>
                </a:solidFill>
              </a:rPr>
              <a:t>Временн</a:t>
            </a:r>
            <a:r>
              <a:rPr lang="ru-RU" b="1" u="sng" kern="1200" dirty="0" smtClean="0">
                <a:solidFill>
                  <a:srgbClr val="FF0000"/>
                </a:solidFill>
              </a:rPr>
              <a:t>о</a:t>
            </a:r>
            <a:r>
              <a:rPr lang="ru-RU" b="1" kern="1200" dirty="0" smtClean="0">
                <a:solidFill>
                  <a:srgbClr val="FF0000"/>
                </a:solidFill>
              </a:rPr>
              <a:t>е </a:t>
            </a:r>
            <a:r>
              <a:rPr lang="ru-RU" b="1" kern="1200" dirty="0">
                <a:solidFill>
                  <a:srgbClr val="FF0000"/>
                </a:solidFill>
              </a:rPr>
              <a:t>расширение функций, формирующих отсчёты</a:t>
            </a:r>
            <a:r>
              <a:rPr lang="ru-RU" b="1" kern="1200" dirty="0" smtClean="0">
                <a:solidFill>
                  <a:srgbClr val="FF0000"/>
                </a:solidFill>
              </a:rPr>
              <a:t>;</a:t>
            </a:r>
          </a:p>
          <a:p>
            <a:pPr algn="just">
              <a:lnSpc>
                <a:spcPct val="200000"/>
              </a:lnSpc>
            </a:pPr>
            <a:r>
              <a:rPr lang="en-US" b="1" kern="1200" dirty="0" smtClean="0">
                <a:solidFill>
                  <a:srgbClr val="FF0000"/>
                </a:solidFill>
              </a:rPr>
              <a:t>Time extension of the sample-shaping functions</a:t>
            </a:r>
            <a:endParaRPr lang="ru-RU" b="1" kern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316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460803" cy="1030039"/>
          </a:xfrm>
        </p:spPr>
        <p:txBody>
          <a:bodyPr/>
          <a:lstStyle/>
          <a:p>
            <a:pPr algn="ctr"/>
            <a:r>
              <a:rPr lang="ru-RU" b="1" dirty="0"/>
              <a:t>ВАРИАНТ </a:t>
            </a:r>
            <a:r>
              <a:rPr lang="ru-RU" b="1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17713"/>
            <a:ext cx="8199512" cy="4147591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>
                <a:solidFill>
                  <a:srgbClr val="FF0000"/>
                </a:solidFill>
              </a:rPr>
              <a:t>ПОДАЧА ХОДАТАЙСТВА О ВПС + 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ХОДАТАЙСТВО </a:t>
            </a:r>
            <a:r>
              <a:rPr lang="ru-RU" b="1" dirty="0">
                <a:solidFill>
                  <a:srgbClr val="FF0000"/>
                </a:solidFill>
              </a:rPr>
              <a:t>О ПРОДЛЕНИИ СРОКА 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ПОДАЧИ ДОПМАТЕРИАЛОВ</a:t>
            </a:r>
            <a:endParaRPr lang="ru-RU" b="1" dirty="0">
              <a:solidFill>
                <a:srgbClr val="FF0000"/>
              </a:solidFill>
            </a:endParaRPr>
          </a:p>
          <a:p>
            <a:pPr algn="just"/>
            <a:endParaRPr lang="ru-RU" b="1" dirty="0" smtClean="0">
              <a:solidFill>
                <a:srgbClr val="FF0000"/>
              </a:solidFill>
            </a:endParaRPr>
          </a:p>
          <a:p>
            <a:pPr algn="just"/>
            <a:endParaRPr lang="ru-RU" b="1" dirty="0">
              <a:solidFill>
                <a:srgbClr val="FF0000"/>
              </a:solidFill>
            </a:endParaRPr>
          </a:p>
          <a:p>
            <a:pPr algn="r"/>
            <a:r>
              <a:rPr lang="ru-RU" b="1" dirty="0" smtClean="0">
                <a:solidFill>
                  <a:srgbClr val="FF0000"/>
                </a:solidFill>
              </a:rPr>
              <a:t>10 </a:t>
            </a:r>
            <a:r>
              <a:rPr lang="ru-RU" b="1" dirty="0">
                <a:solidFill>
                  <a:srgbClr val="FF0000"/>
                </a:solidFill>
              </a:rPr>
              <a:t>месяцев </a:t>
            </a:r>
          </a:p>
          <a:p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1259632" y="4365104"/>
            <a:ext cx="6840760" cy="5032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482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784976" cy="1152128"/>
          </a:xfrm>
        </p:spPr>
        <p:txBody>
          <a:bodyPr/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b="1" dirty="0" smtClean="0"/>
              <a:t>ПРИМЕР</a:t>
            </a:r>
            <a:r>
              <a:rPr lang="ru-RU" sz="2400" b="1" dirty="0" smtClean="0"/>
              <a:t> </a:t>
            </a:r>
            <a:r>
              <a:rPr lang="ru-RU" b="1" dirty="0" smtClean="0"/>
              <a:t>4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8487544" cy="4114800"/>
          </a:xfrm>
        </p:spPr>
        <p:txBody>
          <a:bodyPr/>
          <a:lstStyle/>
          <a:p>
            <a:endParaRPr lang="ru-RU" sz="2400" b="1" i="1" dirty="0"/>
          </a:p>
          <a:p>
            <a:pPr marL="0" indent="0">
              <a:lnSpc>
                <a:spcPct val="200000"/>
              </a:lnSpc>
              <a:buNone/>
            </a:pPr>
            <a:r>
              <a:rPr lang="ru-RU" sz="2400" b="1" i="1" dirty="0" smtClean="0">
                <a:solidFill>
                  <a:srgbClr val="FF0000"/>
                </a:solidFill>
              </a:rPr>
              <a:t>ХВПС  по 1 варианту– отказ – спорить некогда –ХВПС по 2 варианту – отказ – жалоба (486)</a:t>
            </a:r>
          </a:p>
        </p:txBody>
      </p:sp>
    </p:spTree>
    <p:extLst>
      <p:ext uri="{BB962C8B-B14F-4D97-AF65-F5344CB8AC3E}">
        <p14:creationId xmlns:p14="http://schemas.microsoft.com/office/powerpoint/2010/main" val="796024591"/>
      </p:ext>
    </p:extLst>
  </p:cSld>
  <p:clrMapOvr>
    <a:masterClrMapping/>
  </p:clrMapOvr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Палитра 3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ppt/theme/themeOverride2.xml><?xml version="1.0" encoding="utf-8"?>
<a:themeOverride xmlns:a="http://schemas.openxmlformats.org/drawingml/2006/main">
  <a:clrScheme name="Палитра 3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ppt/theme/themeOverride3.xml><?xml version="1.0" encoding="utf-8"?>
<a:themeOverride xmlns:a="http://schemas.openxmlformats.org/drawingml/2006/main">
  <a:clrScheme name="Палитра 3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</TotalTime>
  <Words>294</Words>
  <Application>Microsoft Office PowerPoint</Application>
  <PresentationFormat>Экран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Палитра</vt:lpstr>
      <vt:lpstr>ИЗ ПРАКТИКИ ВОССТАНОВЛЕНИЯ ДЕЛОПРОИЗВОДСТВА ПО ОТОЗВАННЫМ ЗАЯВКАМ</vt:lpstr>
      <vt:lpstr>Восстановление пропущенных сроков (ВПС)</vt:lpstr>
      <vt:lpstr>ВАРИАНТ 1</vt:lpstr>
      <vt:lpstr>           Подача ходатайства о ВПС + дополнительные материалы </vt:lpstr>
      <vt:lpstr>ПРИМЕР 1</vt:lpstr>
      <vt:lpstr>ПРИМЕР 2</vt:lpstr>
      <vt:lpstr>ПРИМЕР 3</vt:lpstr>
      <vt:lpstr>ВАРИАНТ 2</vt:lpstr>
      <vt:lpstr>            ПРИМЕР 4</vt:lpstr>
      <vt:lpstr>ПРИМЕР 4 (продолжение)</vt:lpstr>
      <vt:lpstr>ВАЖНО ПОНИМАТЬ</vt:lpstr>
      <vt:lpstr>ВЫВОДЫ</vt:lpstr>
      <vt:lpstr>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 ПРАКТИКИ ВОССТАНОВЛЕНИЯ ДЕЛОПРОИЗВОДСТВА ПО ОТОЗВАННЫМ ЗАЯВКАМ</dc:title>
  <dc:creator>Романова</dc:creator>
  <cp:lastModifiedBy>Романова</cp:lastModifiedBy>
  <cp:revision>40</cp:revision>
  <dcterms:created xsi:type="dcterms:W3CDTF">2017-04-06T06:33:28Z</dcterms:created>
  <dcterms:modified xsi:type="dcterms:W3CDTF">2017-06-20T10:05:06Z</dcterms:modified>
</cp:coreProperties>
</file>