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74"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Lst>
  <p:sldSz cx="9144000" cy="6858000" type="screen4x3"/>
  <p:notesSz cx="6858000" cy="9144000"/>
  <p:embeddedFontLst>
    <p:embeddedFont>
      <p:font typeface="HeliosCond" charset="-52"/>
      <p:regular r:id="rId23"/>
      <p:bold r:id="rId24"/>
      <p:italic r:id="rId25"/>
      <p:boldItalic r:id="rId26"/>
    </p:embeddedFont>
    <p:embeddedFont>
      <p:font typeface="Calibri Bold" pitchFamily="34" charset="0"/>
      <p:bold r:id="rId27"/>
    </p:embeddedFont>
    <p:embeddedFont>
      <p:font typeface="Helios" charset="0"/>
      <p:regular r:id="rId28"/>
      <p:bold r:id="rId29"/>
      <p:italic r:id="rId30"/>
      <p:boldItalic r:id="rId31"/>
    </p:embeddedFont>
    <p:embeddedFont>
      <p:font typeface="Calibri" pitchFamily="34" charset="0"/>
      <p:regular r:id="rId32"/>
      <p:bold r:id="rId33"/>
      <p:italic r:id="rId34"/>
      <p:boldItalic r:id="rId35"/>
    </p:embeddedFont>
    <p:embeddedFont>
      <p:font typeface="Swift LightC" charset="0"/>
      <p:regular r:id="rId36"/>
    </p:embeddedFont>
    <p:embeddedFont>
      <p:font typeface="HeliosCondThin" charset="-52"/>
      <p:regular r:id="rId37"/>
      <p:italic r:id="rId3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7A9"/>
    <a:srgbClr val="EF932D"/>
    <a:srgbClr val="484C5D"/>
    <a:srgbClr val="709661"/>
    <a:srgbClr val="599999"/>
    <a:srgbClr val="EC595F"/>
    <a:srgbClr val="DE9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5" autoAdjust="0"/>
    <p:restoredTop sz="93469" autoAdjust="0"/>
  </p:normalViewPr>
  <p:slideViewPr>
    <p:cSldViewPr snapToGrid="0">
      <p:cViewPr varScale="1">
        <p:scale>
          <a:sx n="65" d="100"/>
          <a:sy n="65" d="100"/>
        </p:scale>
        <p:origin x="-1344" y="-56"/>
      </p:cViewPr>
      <p:guideLst>
        <p:guide orient="horz" pos="2160"/>
        <p:guide pos="2880"/>
      </p:guideLst>
    </p:cSldViewPr>
  </p:slideViewPr>
  <p:outlineViewPr>
    <p:cViewPr>
      <p:scale>
        <a:sx n="33" d="100"/>
        <a:sy n="33" d="100"/>
      </p:scale>
      <p:origin x="0" y="-4224"/>
    </p:cViewPr>
  </p:outlineViewPr>
  <p:notesTextViewPr>
    <p:cViewPr>
      <p:scale>
        <a:sx n="1" d="1"/>
        <a:sy n="1" d="1"/>
      </p:scale>
      <p:origin x="0" y="0"/>
    </p:cViewPr>
  </p:notesTextViewPr>
  <p:sorterViewPr>
    <p:cViewPr>
      <p:scale>
        <a:sx n="100" d="100"/>
        <a:sy n="100" d="100"/>
      </p:scale>
      <p:origin x="0" y="0"/>
    </p:cViewPr>
  </p:sorterViewPr>
  <p:gridSpacing cx="1080001" cy="1080001"/>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1838B-FBF1-4C08-9746-C72446EAE3BF}" type="datetimeFigureOut">
              <a:rPr lang="ru-RU" smtClean="0"/>
              <a:t>01.05.2017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35FD0C-03FA-4129-9B54-D0E9235AC4AD}" type="slidenum">
              <a:rPr lang="ru-RU" smtClean="0"/>
              <a:t>‹#›</a:t>
            </a:fld>
            <a:endParaRPr lang="ru-RU"/>
          </a:p>
        </p:txBody>
      </p:sp>
    </p:spTree>
    <p:extLst>
      <p:ext uri="{BB962C8B-B14F-4D97-AF65-F5344CB8AC3E}">
        <p14:creationId xmlns:p14="http://schemas.microsoft.com/office/powerpoint/2010/main" val="33184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устой">
    <p:spTree>
      <p:nvGrpSpPr>
        <p:cNvPr id="1" name=""/>
        <p:cNvGrpSpPr/>
        <p:nvPr/>
      </p:nvGrpSpPr>
      <p:grpSpPr>
        <a:xfrm>
          <a:off x="0" y="0"/>
          <a:ext cx="0" cy="0"/>
          <a:chOff x="0" y="0"/>
          <a:chExt cx="0" cy="0"/>
        </a:xfrm>
      </p:grpSpPr>
      <p:sp>
        <p:nvSpPr>
          <p:cNvPr id="3" name="Текст 2"/>
          <p:cNvSpPr>
            <a:spLocks noGrp="1"/>
          </p:cNvSpPr>
          <p:nvPr>
            <p:ph type="body" sz="quarter" idx="10" hasCustomPrompt="1"/>
          </p:nvPr>
        </p:nvSpPr>
        <p:spPr>
          <a:xfrm>
            <a:off x="899592" y="223284"/>
            <a:ext cx="7560840" cy="879394"/>
          </a:xfrm>
          <a:prstGeom prst="rect">
            <a:avLst/>
          </a:prstGeom>
        </p:spPr>
        <p:txBody>
          <a:bodyPr anchor="b"/>
          <a:lstStyle>
            <a:lvl1pPr marL="0" indent="0">
              <a:spcBef>
                <a:spcPts val="0"/>
              </a:spcBef>
              <a:buNone/>
              <a:defRPr sz="3000" b="1" cap="all" baseline="0">
                <a:solidFill>
                  <a:schemeClr val="tx2"/>
                </a:solidFill>
                <a:latin typeface="HeliosCond" panose="020B0506020202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ru-RU" dirty="0" smtClean="0"/>
              <a:t>ЗАГОЛОВОК ПУСТОГО СЛАЙДА</a:t>
            </a:r>
          </a:p>
        </p:txBody>
      </p:sp>
      <p:cxnSp>
        <p:nvCxnSpPr>
          <p:cNvPr id="9" name="Прямая соединительная линия 8"/>
          <p:cNvCxnSpPr/>
          <p:nvPr userDrawn="1"/>
        </p:nvCxnSpPr>
        <p:spPr>
          <a:xfrm>
            <a:off x="108012" y="3501008"/>
            <a:ext cx="40324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19590" y="1196752"/>
            <a:ext cx="14046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Номер слайда 1"/>
          <p:cNvSpPr txBox="1">
            <a:spLocks/>
          </p:cNvSpPr>
          <p:nvPr userDrawn="1"/>
        </p:nvSpPr>
        <p:spPr>
          <a:xfrm>
            <a:off x="8202546" y="6377348"/>
            <a:ext cx="515772" cy="360357"/>
          </a:xfrm>
          <a:prstGeom prst="rect">
            <a:avLst/>
          </a:prstGeom>
        </p:spPr>
        <p:txBody>
          <a:bodyPr/>
          <a:lstStyle>
            <a:defPPr>
              <a:defRPr lang="ru-RU"/>
            </a:defPPr>
            <a:lvl1pPr marL="0" algn="r" defTabSz="914400" rtl="0" eaLnBrk="1" latinLnBrk="0" hangingPunct="1">
              <a:defRPr sz="1800" kern="1200">
                <a:solidFill>
                  <a:schemeClr val="tx2"/>
                </a:solidFill>
                <a:latin typeface="HeliosUltraCompressedC" panose="00000508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E8A76-64F7-4872-8D12-61D35368D605}" type="slidenum">
              <a:rPr lang="en-US" altLang="ru-RU" b="1" smtClean="0">
                <a:latin typeface="HeliosCondThin" panose="020B0303020202020204" pitchFamily="34" charset="-52"/>
              </a:rPr>
              <a:pPr/>
              <a:t>‹#›</a:t>
            </a:fld>
            <a:endParaRPr lang="en-US" altLang="ru-RU" b="1" dirty="0">
              <a:latin typeface="HeliosCondThin" panose="020B0303020202020204" pitchFamily="34" charset="-52"/>
            </a:endParaRPr>
          </a:p>
        </p:txBody>
      </p:sp>
    </p:spTree>
    <p:extLst>
      <p:ext uri="{BB962C8B-B14F-4D97-AF65-F5344CB8AC3E}">
        <p14:creationId xmlns:p14="http://schemas.microsoft.com/office/powerpoint/2010/main" val="29675963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Раздел 2">
    <p:bg>
      <p:bgPr>
        <a:solidFill>
          <a:schemeClr val="tx2"/>
        </a:solidFill>
        <a:effectLst/>
      </p:bgPr>
    </p:bg>
    <p:spTree>
      <p:nvGrpSpPr>
        <p:cNvPr id="1" name=""/>
        <p:cNvGrpSpPr/>
        <p:nvPr/>
      </p:nvGrpSpPr>
      <p:grpSpPr>
        <a:xfrm>
          <a:off x="0" y="0"/>
          <a:ext cx="0" cy="0"/>
          <a:chOff x="0" y="0"/>
          <a:chExt cx="0" cy="0"/>
        </a:xfrm>
      </p:grpSpPr>
      <p:sp>
        <p:nvSpPr>
          <p:cNvPr id="14" name="Прямоугольник 13"/>
          <p:cNvSpPr/>
          <p:nvPr userDrawn="1"/>
        </p:nvSpPr>
        <p:spPr>
          <a:xfrm>
            <a:off x="828584" y="1556791"/>
            <a:ext cx="3383376" cy="3096345"/>
          </a:xfrm>
          <a:prstGeom prst="rect">
            <a:avLst/>
          </a:prstGeom>
          <a:solidFill>
            <a:schemeClr val="bg1"/>
          </a:solidFill>
          <a:ln w="762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elios" pitchFamily="2" charset="0"/>
            </a:endParaRPr>
          </a:p>
        </p:txBody>
      </p:sp>
      <p:sp>
        <p:nvSpPr>
          <p:cNvPr id="15" name="Прямоугольник 14"/>
          <p:cNvSpPr/>
          <p:nvPr userDrawn="1"/>
        </p:nvSpPr>
        <p:spPr>
          <a:xfrm>
            <a:off x="899592" y="1628801"/>
            <a:ext cx="3456384" cy="3168352"/>
          </a:xfrm>
          <a:prstGeom prst="rect">
            <a:avLst/>
          </a:prstGeom>
          <a:noFill/>
          <a:ln w="762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elios" pitchFamily="2" charset="0"/>
            </a:endParaRPr>
          </a:p>
        </p:txBody>
      </p:sp>
      <p:sp>
        <p:nvSpPr>
          <p:cNvPr id="12" name="Текст 2"/>
          <p:cNvSpPr>
            <a:spLocks noGrp="1"/>
          </p:cNvSpPr>
          <p:nvPr>
            <p:ph type="body" sz="quarter" idx="10" hasCustomPrompt="1"/>
          </p:nvPr>
        </p:nvSpPr>
        <p:spPr>
          <a:xfrm>
            <a:off x="1177533" y="2550925"/>
            <a:ext cx="2809675" cy="1287428"/>
          </a:xfrm>
          <a:prstGeom prst="rect">
            <a:avLst/>
          </a:prstGeom>
        </p:spPr>
        <p:txBody>
          <a:bodyPr/>
          <a:lstStyle>
            <a:lvl1pPr marL="0" indent="0">
              <a:buNone/>
              <a:defRPr sz="3000" b="1" cap="all" baseline="0">
                <a:solidFill>
                  <a:schemeClr val="tx1"/>
                </a:solidFill>
                <a:latin typeface="HeliosCond" panose="020B0506020202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ru-RU" dirty="0" smtClean="0"/>
              <a:t>ЗАГОЛОВОК </a:t>
            </a:r>
          </a:p>
          <a:p>
            <a:pPr lvl="0"/>
            <a:r>
              <a:rPr lang="ru-RU" dirty="0" smtClean="0"/>
              <a:t>ПОДРАЗДЕЛА</a:t>
            </a:r>
          </a:p>
        </p:txBody>
      </p:sp>
      <p:sp>
        <p:nvSpPr>
          <p:cNvPr id="9" name="Номер слайда 1"/>
          <p:cNvSpPr txBox="1">
            <a:spLocks/>
          </p:cNvSpPr>
          <p:nvPr userDrawn="1"/>
        </p:nvSpPr>
        <p:spPr>
          <a:xfrm>
            <a:off x="8202546" y="6377348"/>
            <a:ext cx="515772" cy="360357"/>
          </a:xfrm>
          <a:prstGeom prst="rect">
            <a:avLst/>
          </a:prstGeom>
        </p:spPr>
        <p:txBody>
          <a:bodyPr/>
          <a:lstStyle>
            <a:defPPr>
              <a:defRPr lang="ru-RU"/>
            </a:defPPr>
            <a:lvl1pPr marL="0" algn="r" defTabSz="914400" rtl="0" eaLnBrk="1" latinLnBrk="0" hangingPunct="1">
              <a:defRPr sz="1800" kern="1200">
                <a:solidFill>
                  <a:schemeClr val="tx2"/>
                </a:solidFill>
                <a:latin typeface="HeliosUltraCompressedC" panose="00000508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E8A76-64F7-4872-8D12-61D35368D605}" type="slidenum">
              <a:rPr lang="en-US" altLang="ru-RU" b="1" smtClean="0">
                <a:solidFill>
                  <a:schemeClr val="bg1"/>
                </a:solidFill>
                <a:latin typeface="HeliosCondThin" panose="020B0303020202020204" pitchFamily="34" charset="-52"/>
              </a:rPr>
              <a:pPr/>
              <a:t>‹#›</a:t>
            </a:fld>
            <a:endParaRPr lang="en-US" altLang="ru-RU" b="1" dirty="0">
              <a:solidFill>
                <a:schemeClr val="bg1"/>
              </a:solidFill>
              <a:latin typeface="HeliosCondThin" panose="020B0303020202020204" pitchFamily="34" charset="-52"/>
            </a:endParaRPr>
          </a:p>
        </p:txBody>
      </p:sp>
      <p:pic>
        <p:nvPicPr>
          <p:cNvPr id="6" name="Picture 3" descr="F:\MUSIC\Praca\60 08.03.2015\Styling\Design\JPEG\gorodissky.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7160" r="43799" b="31845"/>
          <a:stretch/>
        </p:blipFill>
        <p:spPr bwMode="auto">
          <a:xfrm>
            <a:off x="899592" y="6422676"/>
            <a:ext cx="1404664" cy="43532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userDrawn="1"/>
        </p:nvCxnSpPr>
        <p:spPr>
          <a:xfrm>
            <a:off x="899592" y="6309320"/>
            <a:ext cx="14046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userDrawn="1"/>
        </p:nvCxnSpPr>
        <p:spPr>
          <a:xfrm>
            <a:off x="2304256" y="6309320"/>
            <a:ext cx="6156176" cy="0"/>
          </a:xfrm>
          <a:prstGeom prst="line">
            <a:avLst/>
          </a:prstGeom>
          <a:ln w="28575">
            <a:solidFill>
              <a:schemeClr val="bg1">
                <a:alpha val="7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0156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Контакты">
    <p:bg>
      <p:bgPr>
        <a:solidFill>
          <a:srgbClr val="4767A9"/>
        </a:solidFill>
        <a:effectLst/>
      </p:bgPr>
    </p:bg>
    <p:spTree>
      <p:nvGrpSpPr>
        <p:cNvPr id="1" name=""/>
        <p:cNvGrpSpPr/>
        <p:nvPr/>
      </p:nvGrpSpPr>
      <p:grpSpPr>
        <a:xfrm>
          <a:off x="0" y="0"/>
          <a:ext cx="0" cy="0"/>
          <a:chOff x="0" y="0"/>
          <a:chExt cx="0" cy="0"/>
        </a:xfrm>
      </p:grpSpPr>
      <p:sp>
        <p:nvSpPr>
          <p:cNvPr id="15" name="Прямоугольник 14"/>
          <p:cNvSpPr/>
          <p:nvPr userDrawn="1"/>
        </p:nvSpPr>
        <p:spPr>
          <a:xfrm>
            <a:off x="899592" y="1628801"/>
            <a:ext cx="3456384" cy="3168352"/>
          </a:xfrm>
          <a:prstGeom prst="rect">
            <a:avLst/>
          </a:prstGeom>
          <a:noFill/>
          <a:ln w="762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elios" pitchFamily="2" charset="0"/>
            </a:endParaRPr>
          </a:p>
        </p:txBody>
      </p:sp>
      <p:sp>
        <p:nvSpPr>
          <p:cNvPr id="10" name="Текст 2"/>
          <p:cNvSpPr>
            <a:spLocks noGrp="1"/>
          </p:cNvSpPr>
          <p:nvPr>
            <p:ph type="body" sz="quarter" idx="10" hasCustomPrompt="1"/>
          </p:nvPr>
        </p:nvSpPr>
        <p:spPr>
          <a:xfrm>
            <a:off x="1177533" y="2550925"/>
            <a:ext cx="2809675" cy="1287428"/>
          </a:xfrm>
          <a:prstGeom prst="rect">
            <a:avLst/>
          </a:prstGeom>
        </p:spPr>
        <p:txBody>
          <a:bodyPr/>
          <a:lstStyle>
            <a:lvl1pPr marL="0" indent="0">
              <a:buNone/>
              <a:defRPr sz="3000" b="1" cap="all" baseline="0">
                <a:solidFill>
                  <a:schemeClr val="bg1"/>
                </a:solidFill>
                <a:latin typeface="HeliosCond" panose="020B0506020202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ru-RU" dirty="0" smtClean="0"/>
              <a:t>ЗАГОЛОВОК ФИНАЛЬНОГО СЛАЙДА</a:t>
            </a:r>
          </a:p>
        </p:txBody>
      </p:sp>
      <p:sp>
        <p:nvSpPr>
          <p:cNvPr id="11" name="Номер слайда 1"/>
          <p:cNvSpPr txBox="1">
            <a:spLocks/>
          </p:cNvSpPr>
          <p:nvPr userDrawn="1"/>
        </p:nvSpPr>
        <p:spPr>
          <a:xfrm>
            <a:off x="8202546" y="6377348"/>
            <a:ext cx="515772" cy="360357"/>
          </a:xfrm>
          <a:prstGeom prst="rect">
            <a:avLst/>
          </a:prstGeom>
        </p:spPr>
        <p:txBody>
          <a:bodyPr/>
          <a:lstStyle>
            <a:defPPr>
              <a:defRPr lang="ru-RU"/>
            </a:defPPr>
            <a:lvl1pPr marL="0" algn="r" defTabSz="914400" rtl="0" eaLnBrk="1" latinLnBrk="0" hangingPunct="1">
              <a:defRPr sz="1800" kern="1200">
                <a:solidFill>
                  <a:schemeClr val="tx2"/>
                </a:solidFill>
                <a:latin typeface="HeliosUltraCompressedC" panose="00000508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E8A76-64F7-4872-8D12-61D35368D605}" type="slidenum">
              <a:rPr lang="en-US" altLang="ru-RU" b="1" smtClean="0">
                <a:solidFill>
                  <a:schemeClr val="bg1"/>
                </a:solidFill>
                <a:latin typeface="HeliosCondThin" panose="020B0303020202020204" pitchFamily="34" charset="-52"/>
              </a:rPr>
              <a:pPr/>
              <a:t>‹#›</a:t>
            </a:fld>
            <a:endParaRPr lang="en-US" altLang="ru-RU" b="1" dirty="0">
              <a:solidFill>
                <a:schemeClr val="bg1"/>
              </a:solidFill>
              <a:latin typeface="HeliosCondThin" panose="020B0303020202020204" pitchFamily="34" charset="-52"/>
            </a:endParaRPr>
          </a:p>
        </p:txBody>
      </p:sp>
      <p:sp>
        <p:nvSpPr>
          <p:cNvPr id="16" name="Текст 2"/>
          <p:cNvSpPr>
            <a:spLocks noGrp="1"/>
          </p:cNvSpPr>
          <p:nvPr>
            <p:ph type="body" sz="quarter" idx="11" hasCustomPrompt="1"/>
          </p:nvPr>
        </p:nvSpPr>
        <p:spPr>
          <a:xfrm>
            <a:off x="4633917" y="2569263"/>
            <a:ext cx="3826515" cy="1287428"/>
          </a:xfrm>
          <a:prstGeom prst="rect">
            <a:avLst/>
          </a:prstGeom>
        </p:spPr>
        <p:txBody>
          <a:bodyPr/>
          <a:lstStyle>
            <a:lvl1pPr marL="0" indent="0">
              <a:buNone/>
              <a:defRPr sz="3000" b="1">
                <a:solidFill>
                  <a:schemeClr val="bg1"/>
                </a:solidFill>
                <a:latin typeface="HeliosCond" panose="020B0506020202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ru-RU" dirty="0" smtClean="0"/>
              <a:t>КОНТАКТЫ</a:t>
            </a:r>
          </a:p>
        </p:txBody>
      </p:sp>
      <p:pic>
        <p:nvPicPr>
          <p:cNvPr id="7" name="Picture 3" descr="F:\MUSIC\Praca\60 08.03.2015\Styling\Design\JPEG\gorodissky.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7160" r="43799" b="31845"/>
          <a:stretch/>
        </p:blipFill>
        <p:spPr bwMode="auto">
          <a:xfrm>
            <a:off x="899592" y="6422676"/>
            <a:ext cx="1404664" cy="43532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Прямая соединительная линия 7"/>
          <p:cNvCxnSpPr/>
          <p:nvPr userDrawn="1"/>
        </p:nvCxnSpPr>
        <p:spPr>
          <a:xfrm>
            <a:off x="899592" y="6309320"/>
            <a:ext cx="14046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2304256" y="6309320"/>
            <a:ext cx="6156176" cy="0"/>
          </a:xfrm>
          <a:prstGeom prst="line">
            <a:avLst/>
          </a:prstGeom>
          <a:ln w="28575">
            <a:solidFill>
              <a:schemeClr val="bg1">
                <a:alpha val="7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906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rgbClr val="4767A9"/>
        </a:solidFill>
        <a:effectLst/>
      </p:bgPr>
    </p:bg>
    <p:spTree>
      <p:nvGrpSpPr>
        <p:cNvPr id="1" name=""/>
        <p:cNvGrpSpPr/>
        <p:nvPr/>
      </p:nvGrpSpPr>
      <p:grpSpPr>
        <a:xfrm>
          <a:off x="0" y="0"/>
          <a:ext cx="0" cy="0"/>
          <a:chOff x="0" y="0"/>
          <a:chExt cx="0" cy="0"/>
        </a:xfrm>
      </p:grpSpPr>
      <p:sp>
        <p:nvSpPr>
          <p:cNvPr id="12" name="Текст 11"/>
          <p:cNvSpPr>
            <a:spLocks noGrp="1"/>
          </p:cNvSpPr>
          <p:nvPr>
            <p:ph type="body" sz="quarter" idx="11"/>
          </p:nvPr>
        </p:nvSpPr>
        <p:spPr>
          <a:xfrm>
            <a:off x="445259" y="3622406"/>
            <a:ext cx="3539886" cy="1331731"/>
          </a:xfrm>
          <a:prstGeom prst="rect">
            <a:avLst/>
          </a:prstGeom>
        </p:spPr>
        <p:txBody>
          <a:bodyPr/>
          <a:lstStyle>
            <a:lvl1pPr marL="0" indent="0">
              <a:buNone/>
              <a:defRPr sz="1600">
                <a:solidFill>
                  <a:schemeClr val="bg1"/>
                </a:solidFill>
                <a:latin typeface="+mn-lt"/>
              </a:defRPr>
            </a:lvl1pPr>
            <a:lvl2pPr marL="457200" indent="0">
              <a:buNone/>
              <a:defRPr sz="1600">
                <a:solidFill>
                  <a:schemeClr val="bg1"/>
                </a:solidFill>
                <a:latin typeface="+mn-lt"/>
              </a:defRPr>
            </a:lvl2pPr>
            <a:lvl3pPr marL="914400" indent="0">
              <a:buNone/>
              <a:defRPr sz="1600">
                <a:solidFill>
                  <a:schemeClr val="bg1"/>
                </a:solidFill>
                <a:latin typeface="+mn-lt"/>
              </a:defRPr>
            </a:lvl3pPr>
            <a:lvl4pPr marL="1371600" indent="0">
              <a:buNone/>
              <a:defRPr sz="1600">
                <a:solidFill>
                  <a:schemeClr val="bg1"/>
                </a:solidFill>
                <a:latin typeface="+mn-lt"/>
              </a:defRPr>
            </a:lvl4pPr>
            <a:lvl5pPr marL="1828800" indent="0">
              <a:buNone/>
              <a:defRPr sz="1600">
                <a:solidFill>
                  <a:schemeClr val="bg1"/>
                </a:solidFill>
                <a:latin typeface="+mn-lt"/>
              </a:defRPr>
            </a:lvl5pPr>
          </a:lstStyle>
          <a:p>
            <a:pPr lvl="0"/>
            <a:r>
              <a:rPr lang="ru-RU" dirty="0" smtClean="0"/>
              <a:t>Образец текста</a:t>
            </a:r>
          </a:p>
        </p:txBody>
      </p:sp>
      <p:pic>
        <p:nvPicPr>
          <p:cNvPr id="1027" name="Picture 3" descr="F:\MUSIC\Praca\60 08.03.2015\Styling\Design\JPEG\gorodissky.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7160" r="43862" b="31845"/>
          <a:stretch/>
        </p:blipFill>
        <p:spPr bwMode="auto">
          <a:xfrm>
            <a:off x="474547" y="5469775"/>
            <a:ext cx="2304164" cy="714894"/>
          </a:xfrm>
          <a:prstGeom prst="rect">
            <a:avLst/>
          </a:prstGeom>
          <a:noFill/>
          <a:extLst>
            <a:ext uri="{909E8E84-426E-40DD-AFC4-6F175D3DCCD1}">
              <a14:hiddenFill xmlns:a14="http://schemas.microsoft.com/office/drawing/2010/main">
                <a:solidFill>
                  <a:srgbClr val="FFFFFF"/>
                </a:solidFill>
              </a14:hiddenFill>
            </a:ext>
          </a:extLst>
        </p:spPr>
      </p:pic>
      <p:sp>
        <p:nvSpPr>
          <p:cNvPr id="8" name="Текст 2"/>
          <p:cNvSpPr>
            <a:spLocks noGrp="1"/>
          </p:cNvSpPr>
          <p:nvPr>
            <p:ph type="body" sz="quarter" idx="10" hasCustomPrompt="1"/>
          </p:nvPr>
        </p:nvSpPr>
        <p:spPr>
          <a:xfrm>
            <a:off x="4251848" y="1947538"/>
            <a:ext cx="4441776" cy="2554545"/>
          </a:xfrm>
          <a:prstGeom prst="rect">
            <a:avLst/>
          </a:prstGeom>
        </p:spPr>
        <p:txBody>
          <a:bodyPr/>
          <a:lstStyle>
            <a:lvl1pPr marL="0" indent="0">
              <a:spcBef>
                <a:spcPts val="0"/>
              </a:spcBef>
              <a:buNone/>
              <a:defRPr sz="4000" b="1" cap="all" baseline="0">
                <a:solidFill>
                  <a:schemeClr val="bg1"/>
                </a:solidFill>
                <a:latin typeface="HeliosCond" panose="020B0506020202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ru-RU" dirty="0" smtClean="0"/>
              <a:t>ОБРАЗЕЦ </a:t>
            </a:r>
            <a:endParaRPr lang="en-US" dirty="0" smtClean="0"/>
          </a:p>
          <a:p>
            <a:pPr lvl="0"/>
            <a:r>
              <a:rPr lang="ru-RU" dirty="0" smtClean="0"/>
              <a:t>ЗАГОЛОВКА</a:t>
            </a:r>
          </a:p>
          <a:p>
            <a:pPr lvl="0"/>
            <a:r>
              <a:rPr lang="ru-RU" dirty="0" smtClean="0"/>
              <a:t>ТИТУЛЬНОГО</a:t>
            </a:r>
            <a:br>
              <a:rPr lang="ru-RU" dirty="0" smtClean="0"/>
            </a:br>
            <a:r>
              <a:rPr lang="ru-RU" dirty="0" smtClean="0"/>
              <a:t>СЛАЙДА</a:t>
            </a:r>
          </a:p>
        </p:txBody>
      </p:sp>
      <p:sp>
        <p:nvSpPr>
          <p:cNvPr id="9" name="Прямоугольник 8"/>
          <p:cNvSpPr/>
          <p:nvPr userDrawn="1"/>
        </p:nvSpPr>
        <p:spPr>
          <a:xfrm>
            <a:off x="247426" y="980728"/>
            <a:ext cx="3893034" cy="4104456"/>
          </a:xfrm>
          <a:prstGeom prst="rect">
            <a:avLst/>
          </a:prstGeom>
          <a:noFill/>
          <a:ln w="762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elios" pitchFamily="2" charset="0"/>
            </a:endParaRPr>
          </a:p>
        </p:txBody>
      </p:sp>
      <p:cxnSp>
        <p:nvCxnSpPr>
          <p:cNvPr id="10" name="Прямая соединительная линия 9"/>
          <p:cNvCxnSpPr/>
          <p:nvPr userDrawn="1"/>
        </p:nvCxnSpPr>
        <p:spPr>
          <a:xfrm>
            <a:off x="315725" y="3501008"/>
            <a:ext cx="382473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Текст 11"/>
          <p:cNvSpPr>
            <a:spLocks noGrp="1"/>
          </p:cNvSpPr>
          <p:nvPr>
            <p:ph type="body" sz="quarter" idx="12"/>
          </p:nvPr>
        </p:nvSpPr>
        <p:spPr>
          <a:xfrm>
            <a:off x="443670" y="1140788"/>
            <a:ext cx="3510626" cy="2238823"/>
          </a:xfrm>
          <a:prstGeom prst="rect">
            <a:avLst/>
          </a:prstGeom>
        </p:spPr>
        <p:txBody>
          <a:bodyPr/>
          <a:lstStyle>
            <a:lvl1pPr marL="0" indent="0">
              <a:buNone/>
              <a:defRPr sz="1600" b="1">
                <a:solidFill>
                  <a:schemeClr val="bg1"/>
                </a:solidFill>
                <a:latin typeface="+mn-lt"/>
              </a:defRPr>
            </a:lvl1pPr>
            <a:lvl2pPr marL="457200" indent="0">
              <a:buNone/>
              <a:defRPr sz="1600">
                <a:solidFill>
                  <a:schemeClr val="bg1"/>
                </a:solidFill>
                <a:latin typeface="+mn-lt"/>
              </a:defRPr>
            </a:lvl2pPr>
            <a:lvl3pPr marL="914400" indent="0">
              <a:buNone/>
              <a:defRPr sz="1600">
                <a:solidFill>
                  <a:schemeClr val="bg1"/>
                </a:solidFill>
                <a:latin typeface="+mn-lt"/>
              </a:defRPr>
            </a:lvl3pPr>
            <a:lvl4pPr marL="1371600" indent="0">
              <a:buNone/>
              <a:defRPr sz="1600">
                <a:solidFill>
                  <a:schemeClr val="bg1"/>
                </a:solidFill>
                <a:latin typeface="+mn-lt"/>
              </a:defRPr>
            </a:lvl4pPr>
            <a:lvl5pPr marL="1828800" indent="0">
              <a:buNone/>
              <a:defRPr sz="1600">
                <a:solidFill>
                  <a:schemeClr val="bg1"/>
                </a:solidFill>
                <a:latin typeface="+mn-lt"/>
              </a:defRPr>
            </a:lvl5pPr>
          </a:lstStyle>
          <a:p>
            <a:pPr lvl="0"/>
            <a:r>
              <a:rPr lang="ru-RU" dirty="0" smtClean="0"/>
              <a:t>Образец текста</a:t>
            </a:r>
          </a:p>
        </p:txBody>
      </p:sp>
    </p:spTree>
    <p:extLst>
      <p:ext uri="{BB962C8B-B14F-4D97-AF65-F5344CB8AC3E}">
        <p14:creationId xmlns:p14="http://schemas.microsoft.com/office/powerpoint/2010/main" val="688304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Буллеты_Желтые">
    <p:spTree>
      <p:nvGrpSpPr>
        <p:cNvPr id="1" name=""/>
        <p:cNvGrpSpPr/>
        <p:nvPr/>
      </p:nvGrpSpPr>
      <p:grpSpPr>
        <a:xfrm>
          <a:off x="0" y="0"/>
          <a:ext cx="0" cy="0"/>
          <a:chOff x="0" y="0"/>
          <a:chExt cx="0" cy="0"/>
        </a:xfrm>
      </p:grpSpPr>
      <p:sp>
        <p:nvSpPr>
          <p:cNvPr id="3" name="Текст 2"/>
          <p:cNvSpPr>
            <a:spLocks noGrp="1"/>
          </p:cNvSpPr>
          <p:nvPr>
            <p:ph type="body" sz="quarter" idx="10" hasCustomPrompt="1"/>
          </p:nvPr>
        </p:nvSpPr>
        <p:spPr>
          <a:xfrm>
            <a:off x="899592" y="223284"/>
            <a:ext cx="7560840" cy="879394"/>
          </a:xfrm>
          <a:prstGeom prst="rect">
            <a:avLst/>
          </a:prstGeom>
        </p:spPr>
        <p:txBody>
          <a:bodyPr anchor="b"/>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000" b="1" cap="all" baseline="0">
                <a:solidFill>
                  <a:schemeClr val="tx2"/>
                </a:solidFill>
                <a:latin typeface="HeliosCond" panose="020B0506020202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ru-RU" dirty="0" smtClean="0"/>
              <a:t>ЗАГОЛОВОК ДЛЯ БУЛЛЕТОВ</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smtClean="0"/>
              <a:t>(ЖЕЛТЫЕ МЕТКИ)</a:t>
            </a:r>
          </a:p>
        </p:txBody>
      </p:sp>
      <p:cxnSp>
        <p:nvCxnSpPr>
          <p:cNvPr id="14" name="Прямая соединительная линия 13"/>
          <p:cNvCxnSpPr/>
          <p:nvPr userDrawn="1"/>
        </p:nvCxnSpPr>
        <p:spPr>
          <a:xfrm>
            <a:off x="919590" y="1196752"/>
            <a:ext cx="14046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Номер слайда 1"/>
          <p:cNvSpPr txBox="1">
            <a:spLocks/>
          </p:cNvSpPr>
          <p:nvPr userDrawn="1"/>
        </p:nvSpPr>
        <p:spPr>
          <a:xfrm>
            <a:off x="8202546" y="6377348"/>
            <a:ext cx="515772" cy="360357"/>
          </a:xfrm>
          <a:prstGeom prst="rect">
            <a:avLst/>
          </a:prstGeom>
        </p:spPr>
        <p:txBody>
          <a:bodyPr/>
          <a:lstStyle>
            <a:defPPr>
              <a:defRPr lang="ru-RU"/>
            </a:defPPr>
            <a:lvl1pPr marL="0" algn="r" defTabSz="914400" rtl="0" eaLnBrk="1" latinLnBrk="0" hangingPunct="1">
              <a:defRPr sz="1800" kern="1200">
                <a:solidFill>
                  <a:schemeClr val="tx2"/>
                </a:solidFill>
                <a:latin typeface="HeliosUltraCompressedC" panose="00000508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E8A76-64F7-4872-8D12-61D35368D605}" type="slidenum">
              <a:rPr lang="en-US" altLang="ru-RU" b="1" smtClean="0">
                <a:latin typeface="HeliosCondThin" panose="020B0303020202020204" pitchFamily="34" charset="-52"/>
              </a:rPr>
              <a:pPr/>
              <a:t>‹#›</a:t>
            </a:fld>
            <a:endParaRPr lang="en-US" altLang="ru-RU" b="1" dirty="0">
              <a:latin typeface="HeliosCondThin" panose="020B0303020202020204" pitchFamily="34" charset="-52"/>
            </a:endParaRPr>
          </a:p>
        </p:txBody>
      </p:sp>
      <p:sp>
        <p:nvSpPr>
          <p:cNvPr id="34" name="Текст 4"/>
          <p:cNvSpPr>
            <a:spLocks noGrp="1"/>
          </p:cNvSpPr>
          <p:nvPr>
            <p:ph type="body" sz="quarter" idx="11"/>
          </p:nvPr>
        </p:nvSpPr>
        <p:spPr>
          <a:xfrm>
            <a:off x="919162" y="1844674"/>
            <a:ext cx="3600000" cy="4007485"/>
          </a:xfrm>
          <a:prstGeom prst="rect">
            <a:avLst/>
          </a:prstGeom>
        </p:spPr>
        <p:txBody>
          <a:bodyPr/>
          <a:lstStyle>
            <a:lvl1pPr marL="285750" indent="-285750">
              <a:spcBef>
                <a:spcPts val="0"/>
              </a:spcBef>
              <a:spcAft>
                <a:spcPts val="1800"/>
              </a:spcAft>
              <a:buClr>
                <a:schemeClr val="accent3"/>
              </a:buClr>
              <a:buFont typeface="Wingdings" panose="05000000000000000000" pitchFamily="2" charset="2"/>
              <a:buChar char="§"/>
              <a:defRPr sz="1600"/>
            </a:lvl1pPr>
            <a:lvl2pPr marL="742950" indent="-285750">
              <a:buClr>
                <a:schemeClr val="accent3"/>
              </a:buClr>
              <a:buFont typeface="Wingdings" panose="05000000000000000000" pitchFamily="2" charset="2"/>
              <a:buChar char="§"/>
              <a:defRPr sz="1600"/>
            </a:lvl2pPr>
            <a:lvl3pPr marL="1200150" indent="-285750">
              <a:buClr>
                <a:schemeClr val="accent3"/>
              </a:buClr>
              <a:buFont typeface="Wingdings" panose="05000000000000000000" pitchFamily="2" charset="2"/>
              <a:buChar char="§"/>
              <a:defRPr sz="1600"/>
            </a:lvl3pPr>
            <a:lvl4pPr marL="1657350" indent="-285750">
              <a:buClr>
                <a:schemeClr val="accent3"/>
              </a:buClr>
              <a:buFont typeface="Wingdings" panose="05000000000000000000" pitchFamily="2" charset="2"/>
              <a:buChar char="§"/>
              <a:defRPr sz="1600"/>
            </a:lvl4pPr>
            <a:lvl5pPr marL="2114550" indent="-285750">
              <a:buClr>
                <a:schemeClr val="accent3"/>
              </a:buClr>
              <a:buFont typeface="Wingdings" panose="05000000000000000000" pitchFamily="2" charset="2"/>
              <a:buChar char="§"/>
              <a:defRPr sz="1600"/>
            </a:lvl5pPr>
          </a:lstStyle>
          <a:p>
            <a:pPr lvl="0"/>
            <a:r>
              <a:rPr lang="ru-RU" dirty="0" smtClean="0"/>
              <a:t>Образец текста</a:t>
            </a:r>
          </a:p>
          <a:p>
            <a:pPr lvl="0"/>
            <a:endParaRPr lang="ru-RU" dirty="0" smtClean="0"/>
          </a:p>
        </p:txBody>
      </p:sp>
      <p:sp>
        <p:nvSpPr>
          <p:cNvPr id="35" name="Текст 4"/>
          <p:cNvSpPr>
            <a:spLocks noGrp="1"/>
          </p:cNvSpPr>
          <p:nvPr>
            <p:ph type="body" sz="quarter" idx="12"/>
          </p:nvPr>
        </p:nvSpPr>
        <p:spPr>
          <a:xfrm>
            <a:off x="4860432" y="1844674"/>
            <a:ext cx="3600000" cy="4007485"/>
          </a:xfrm>
          <a:prstGeom prst="rect">
            <a:avLst/>
          </a:prstGeom>
        </p:spPr>
        <p:txBody>
          <a:bodyPr/>
          <a:lstStyle>
            <a:lvl1pPr marL="285750" indent="-285750">
              <a:spcBef>
                <a:spcPts val="0"/>
              </a:spcBef>
              <a:spcAft>
                <a:spcPts val="1800"/>
              </a:spcAft>
              <a:buClr>
                <a:schemeClr val="accent3"/>
              </a:buClr>
              <a:buFont typeface="Wingdings" panose="05000000000000000000" pitchFamily="2" charset="2"/>
              <a:buChar char="§"/>
              <a:defRPr sz="1600"/>
            </a:lvl1pPr>
            <a:lvl2pPr marL="742950" indent="-285750">
              <a:buClr>
                <a:schemeClr val="accent3"/>
              </a:buClr>
              <a:buFont typeface="Wingdings" panose="05000000000000000000" pitchFamily="2" charset="2"/>
              <a:buChar char="§"/>
              <a:defRPr sz="1600"/>
            </a:lvl2pPr>
            <a:lvl3pPr marL="1200150" indent="-285750">
              <a:buClr>
                <a:schemeClr val="accent3"/>
              </a:buClr>
              <a:buFont typeface="Wingdings" panose="05000000000000000000" pitchFamily="2" charset="2"/>
              <a:buChar char="§"/>
              <a:defRPr sz="1600"/>
            </a:lvl3pPr>
            <a:lvl4pPr marL="1657350" indent="-285750">
              <a:buClr>
                <a:schemeClr val="accent3"/>
              </a:buClr>
              <a:buFont typeface="Wingdings" panose="05000000000000000000" pitchFamily="2" charset="2"/>
              <a:buChar char="§"/>
              <a:defRPr sz="1600"/>
            </a:lvl4pPr>
            <a:lvl5pPr marL="2114550" indent="-285750">
              <a:buClr>
                <a:schemeClr val="accent3"/>
              </a:buClr>
              <a:buFont typeface="Wingdings" panose="05000000000000000000" pitchFamily="2" charset="2"/>
              <a:buChar char="§"/>
              <a:defRPr sz="1600"/>
            </a:lvl5pPr>
          </a:lstStyle>
          <a:p>
            <a:pPr lvl="0"/>
            <a:r>
              <a:rPr lang="ru-RU" dirty="0" smtClean="0"/>
              <a:t>Образец текста</a:t>
            </a:r>
          </a:p>
          <a:p>
            <a:pPr lvl="0"/>
            <a:endParaRPr lang="ru-RU" dirty="0" smtClean="0"/>
          </a:p>
        </p:txBody>
      </p:sp>
    </p:spTree>
    <p:extLst>
      <p:ext uri="{BB962C8B-B14F-4D97-AF65-F5344CB8AC3E}">
        <p14:creationId xmlns:p14="http://schemas.microsoft.com/office/powerpoint/2010/main" val="11026559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Буллеты_Желтые">
    <p:spTree>
      <p:nvGrpSpPr>
        <p:cNvPr id="1" name=""/>
        <p:cNvGrpSpPr/>
        <p:nvPr/>
      </p:nvGrpSpPr>
      <p:grpSpPr>
        <a:xfrm>
          <a:off x="0" y="0"/>
          <a:ext cx="0" cy="0"/>
          <a:chOff x="0" y="0"/>
          <a:chExt cx="0" cy="0"/>
        </a:xfrm>
      </p:grpSpPr>
      <p:sp>
        <p:nvSpPr>
          <p:cNvPr id="16" name="Номер слайда 1"/>
          <p:cNvSpPr txBox="1">
            <a:spLocks/>
          </p:cNvSpPr>
          <p:nvPr userDrawn="1"/>
        </p:nvSpPr>
        <p:spPr>
          <a:xfrm>
            <a:off x="8202546" y="6377348"/>
            <a:ext cx="515772" cy="360357"/>
          </a:xfrm>
          <a:prstGeom prst="rect">
            <a:avLst/>
          </a:prstGeom>
        </p:spPr>
        <p:txBody>
          <a:bodyPr/>
          <a:lstStyle>
            <a:defPPr>
              <a:defRPr lang="ru-RU"/>
            </a:defPPr>
            <a:lvl1pPr marL="0" algn="r" defTabSz="914400" rtl="0" eaLnBrk="1" latinLnBrk="0" hangingPunct="1">
              <a:defRPr sz="1800" kern="1200">
                <a:solidFill>
                  <a:schemeClr val="tx2"/>
                </a:solidFill>
                <a:latin typeface="HeliosUltraCompressedC" panose="00000508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E8A76-64F7-4872-8D12-61D35368D605}" type="slidenum">
              <a:rPr lang="en-US" altLang="ru-RU" b="1" smtClean="0">
                <a:latin typeface="HeliosCondThin" panose="020B0303020202020204" pitchFamily="34" charset="-52"/>
              </a:rPr>
              <a:pPr/>
              <a:t>‹#›</a:t>
            </a:fld>
            <a:endParaRPr lang="en-US" altLang="ru-RU" b="1" dirty="0">
              <a:latin typeface="HeliosCondThin" panose="020B0303020202020204" pitchFamily="34" charset="-52"/>
            </a:endParaRPr>
          </a:p>
        </p:txBody>
      </p:sp>
      <p:sp>
        <p:nvSpPr>
          <p:cNvPr id="34" name="Текст 4"/>
          <p:cNvSpPr>
            <a:spLocks noGrp="1"/>
          </p:cNvSpPr>
          <p:nvPr>
            <p:ph type="body" sz="quarter" idx="11"/>
          </p:nvPr>
        </p:nvSpPr>
        <p:spPr>
          <a:xfrm>
            <a:off x="919162" y="1464816"/>
            <a:ext cx="7541270" cy="4387344"/>
          </a:xfrm>
          <a:prstGeom prst="rect">
            <a:avLst/>
          </a:prstGeom>
        </p:spPr>
        <p:txBody>
          <a:bodyPr/>
          <a:lstStyle>
            <a:lvl1pPr marL="0" indent="0">
              <a:spcBef>
                <a:spcPts val="0"/>
              </a:spcBef>
              <a:spcAft>
                <a:spcPts val="1800"/>
              </a:spcAft>
              <a:buClr>
                <a:schemeClr val="accent3"/>
              </a:buClr>
              <a:buFontTx/>
              <a:buNone/>
              <a:defRPr sz="2000"/>
            </a:lvl1pPr>
            <a:lvl2pPr marL="742950" indent="-285750">
              <a:buClr>
                <a:schemeClr val="accent3"/>
              </a:buClr>
              <a:buFont typeface="Wingdings" panose="05000000000000000000" pitchFamily="2" charset="2"/>
              <a:buChar char="§"/>
              <a:defRPr sz="1600"/>
            </a:lvl2pPr>
            <a:lvl3pPr marL="1200150" indent="-285750">
              <a:buClr>
                <a:schemeClr val="accent3"/>
              </a:buClr>
              <a:buFont typeface="Wingdings" panose="05000000000000000000" pitchFamily="2" charset="2"/>
              <a:buChar char="§"/>
              <a:defRPr sz="1600"/>
            </a:lvl3pPr>
            <a:lvl4pPr marL="1657350" indent="-285750">
              <a:buClr>
                <a:schemeClr val="accent3"/>
              </a:buClr>
              <a:buFont typeface="Wingdings" panose="05000000000000000000" pitchFamily="2" charset="2"/>
              <a:buChar char="§"/>
              <a:defRPr sz="1600"/>
            </a:lvl4pPr>
            <a:lvl5pPr marL="2114550" indent="-285750">
              <a:buClr>
                <a:schemeClr val="accent3"/>
              </a:buClr>
              <a:buFont typeface="Wingdings" panose="05000000000000000000" pitchFamily="2" charset="2"/>
              <a:buChar char="§"/>
              <a:defRPr sz="1600"/>
            </a:lvl5pPr>
          </a:lstStyle>
          <a:p>
            <a:pPr lvl="0"/>
            <a:r>
              <a:rPr lang="ru-RU" dirty="0" smtClean="0"/>
              <a:t>Образец текста</a:t>
            </a:r>
          </a:p>
          <a:p>
            <a:pPr lvl="0"/>
            <a:endParaRPr lang="ru-RU" dirty="0" smtClean="0"/>
          </a:p>
        </p:txBody>
      </p:sp>
      <p:sp>
        <p:nvSpPr>
          <p:cNvPr id="7" name="Текст 2"/>
          <p:cNvSpPr>
            <a:spLocks noGrp="1"/>
          </p:cNvSpPr>
          <p:nvPr>
            <p:ph type="body" sz="quarter" idx="10" hasCustomPrompt="1"/>
          </p:nvPr>
        </p:nvSpPr>
        <p:spPr>
          <a:xfrm>
            <a:off x="899592" y="223284"/>
            <a:ext cx="7560840" cy="879394"/>
          </a:xfrm>
          <a:prstGeom prst="rect">
            <a:avLst/>
          </a:prstGeom>
        </p:spPr>
        <p:txBody>
          <a:bodyPr anchor="b"/>
          <a:lstStyle>
            <a:lvl1pPr marL="0" indent="0">
              <a:spcBef>
                <a:spcPts val="0"/>
              </a:spcBef>
              <a:buNone/>
              <a:defRPr sz="3000" b="1" cap="all" baseline="0">
                <a:solidFill>
                  <a:schemeClr val="tx2"/>
                </a:solidFill>
                <a:latin typeface="HeliosCond" panose="020B0506020202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ru-RU" dirty="0" smtClean="0"/>
              <a:t>ЗАГОЛОВОК СЛАЙДА с текстом</a:t>
            </a:r>
          </a:p>
        </p:txBody>
      </p:sp>
      <p:cxnSp>
        <p:nvCxnSpPr>
          <p:cNvPr id="8" name="Прямая соединительная линия 7"/>
          <p:cNvCxnSpPr/>
          <p:nvPr userDrawn="1"/>
        </p:nvCxnSpPr>
        <p:spPr>
          <a:xfrm>
            <a:off x="919590" y="1196752"/>
            <a:ext cx="140466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358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Буллеты_Желтые">
    <p:spTree>
      <p:nvGrpSpPr>
        <p:cNvPr id="1" name=""/>
        <p:cNvGrpSpPr/>
        <p:nvPr/>
      </p:nvGrpSpPr>
      <p:grpSpPr>
        <a:xfrm>
          <a:off x="0" y="0"/>
          <a:ext cx="0" cy="0"/>
          <a:chOff x="0" y="0"/>
          <a:chExt cx="0" cy="0"/>
        </a:xfrm>
      </p:grpSpPr>
      <p:sp>
        <p:nvSpPr>
          <p:cNvPr id="16" name="Номер слайда 1"/>
          <p:cNvSpPr txBox="1">
            <a:spLocks/>
          </p:cNvSpPr>
          <p:nvPr userDrawn="1"/>
        </p:nvSpPr>
        <p:spPr>
          <a:xfrm>
            <a:off x="8202546" y="6377348"/>
            <a:ext cx="515772" cy="360357"/>
          </a:xfrm>
          <a:prstGeom prst="rect">
            <a:avLst/>
          </a:prstGeom>
        </p:spPr>
        <p:txBody>
          <a:bodyPr/>
          <a:lstStyle>
            <a:defPPr>
              <a:defRPr lang="ru-RU"/>
            </a:defPPr>
            <a:lvl1pPr marL="0" algn="r" defTabSz="914400" rtl="0" eaLnBrk="1" latinLnBrk="0" hangingPunct="1">
              <a:defRPr sz="1800" kern="1200">
                <a:solidFill>
                  <a:schemeClr val="tx2"/>
                </a:solidFill>
                <a:latin typeface="HeliosUltraCompressedC" panose="00000508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E8A76-64F7-4872-8D12-61D35368D605}" type="slidenum">
              <a:rPr lang="en-US" altLang="ru-RU" b="1" smtClean="0">
                <a:latin typeface="HeliosCondThin" panose="020B0303020202020204" pitchFamily="34" charset="-52"/>
              </a:rPr>
              <a:pPr/>
              <a:t>‹#›</a:t>
            </a:fld>
            <a:endParaRPr lang="en-US" altLang="ru-RU" b="1" dirty="0">
              <a:latin typeface="HeliosCondThin" panose="020B0303020202020204" pitchFamily="34" charset="-52"/>
            </a:endParaRPr>
          </a:p>
        </p:txBody>
      </p:sp>
      <p:sp>
        <p:nvSpPr>
          <p:cNvPr id="34" name="Текст 4"/>
          <p:cNvSpPr>
            <a:spLocks noGrp="1"/>
          </p:cNvSpPr>
          <p:nvPr>
            <p:ph type="body" sz="quarter" idx="11"/>
          </p:nvPr>
        </p:nvSpPr>
        <p:spPr>
          <a:xfrm>
            <a:off x="919162" y="426128"/>
            <a:ext cx="7541270" cy="5426032"/>
          </a:xfrm>
          <a:prstGeom prst="rect">
            <a:avLst/>
          </a:prstGeom>
        </p:spPr>
        <p:txBody>
          <a:bodyPr/>
          <a:lstStyle>
            <a:lvl1pPr marL="0" indent="0">
              <a:spcBef>
                <a:spcPts val="0"/>
              </a:spcBef>
              <a:spcAft>
                <a:spcPts val="1800"/>
              </a:spcAft>
              <a:buClr>
                <a:schemeClr val="accent3"/>
              </a:buClr>
              <a:buFontTx/>
              <a:buNone/>
              <a:defRPr sz="2000"/>
            </a:lvl1pPr>
            <a:lvl2pPr marL="742950" indent="-285750">
              <a:buClr>
                <a:schemeClr val="accent3"/>
              </a:buClr>
              <a:buFont typeface="Wingdings" panose="05000000000000000000" pitchFamily="2" charset="2"/>
              <a:buChar char="§"/>
              <a:defRPr sz="1600"/>
            </a:lvl2pPr>
            <a:lvl3pPr marL="1200150" indent="-285750">
              <a:buClr>
                <a:schemeClr val="accent3"/>
              </a:buClr>
              <a:buFont typeface="Wingdings" panose="05000000000000000000" pitchFamily="2" charset="2"/>
              <a:buChar char="§"/>
              <a:defRPr sz="1600"/>
            </a:lvl3pPr>
            <a:lvl4pPr marL="1657350" indent="-285750">
              <a:buClr>
                <a:schemeClr val="accent3"/>
              </a:buClr>
              <a:buFont typeface="Wingdings" panose="05000000000000000000" pitchFamily="2" charset="2"/>
              <a:buChar char="§"/>
              <a:defRPr sz="1600"/>
            </a:lvl4pPr>
            <a:lvl5pPr marL="2114550" indent="-285750">
              <a:buClr>
                <a:schemeClr val="accent3"/>
              </a:buClr>
              <a:buFont typeface="Wingdings" panose="05000000000000000000" pitchFamily="2" charset="2"/>
              <a:buChar char="§"/>
              <a:defRPr sz="1600"/>
            </a:lvl5pPr>
          </a:lstStyle>
          <a:p>
            <a:pPr lvl="0"/>
            <a:r>
              <a:rPr lang="ru-RU" dirty="0" smtClean="0"/>
              <a:t>Образец текста</a:t>
            </a:r>
          </a:p>
          <a:p>
            <a:pPr lvl="0"/>
            <a:endParaRPr lang="ru-RU" dirty="0" smtClean="0"/>
          </a:p>
        </p:txBody>
      </p:sp>
    </p:spTree>
    <p:extLst>
      <p:ext uri="{BB962C8B-B14F-4D97-AF65-F5344CB8AC3E}">
        <p14:creationId xmlns:p14="http://schemas.microsoft.com/office/powerpoint/2010/main" val="23021592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Буллеты_Синие">
    <p:spTree>
      <p:nvGrpSpPr>
        <p:cNvPr id="1" name=""/>
        <p:cNvGrpSpPr/>
        <p:nvPr/>
      </p:nvGrpSpPr>
      <p:grpSpPr>
        <a:xfrm>
          <a:off x="0" y="0"/>
          <a:ext cx="0" cy="0"/>
          <a:chOff x="0" y="0"/>
          <a:chExt cx="0" cy="0"/>
        </a:xfrm>
      </p:grpSpPr>
      <p:sp>
        <p:nvSpPr>
          <p:cNvPr id="3" name="Текст 2"/>
          <p:cNvSpPr>
            <a:spLocks noGrp="1"/>
          </p:cNvSpPr>
          <p:nvPr>
            <p:ph type="body" sz="quarter" idx="10" hasCustomPrompt="1"/>
          </p:nvPr>
        </p:nvSpPr>
        <p:spPr>
          <a:xfrm>
            <a:off x="899592" y="223284"/>
            <a:ext cx="7560840" cy="879394"/>
          </a:xfrm>
          <a:prstGeom prst="rect">
            <a:avLst/>
          </a:prstGeom>
        </p:spPr>
        <p:txBody>
          <a:bodyPr anchor="b"/>
          <a:lstStyle>
            <a:lvl1pPr marL="0" indent="0">
              <a:spcBef>
                <a:spcPts val="0"/>
              </a:spcBef>
              <a:buNone/>
              <a:defRPr sz="3000" b="1" cap="all" baseline="0">
                <a:solidFill>
                  <a:schemeClr val="tx2"/>
                </a:solidFill>
                <a:latin typeface="HeliosCond" panose="020B0506020202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ru-RU" dirty="0" smtClean="0"/>
              <a:t>ЗАГОЛОВОК ДЛЯ БУЛЛЕТОВ </a:t>
            </a:r>
          </a:p>
          <a:p>
            <a:pPr lvl="0"/>
            <a:r>
              <a:rPr lang="ru-RU" dirty="0" smtClean="0"/>
              <a:t>(СИНИЕ МЕТКИ)</a:t>
            </a:r>
          </a:p>
        </p:txBody>
      </p:sp>
      <p:cxnSp>
        <p:nvCxnSpPr>
          <p:cNvPr id="14" name="Прямая соединительная линия 13"/>
          <p:cNvCxnSpPr/>
          <p:nvPr userDrawn="1"/>
        </p:nvCxnSpPr>
        <p:spPr>
          <a:xfrm>
            <a:off x="919590" y="1196752"/>
            <a:ext cx="14046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Номер слайда 1"/>
          <p:cNvSpPr txBox="1">
            <a:spLocks/>
          </p:cNvSpPr>
          <p:nvPr userDrawn="1"/>
        </p:nvSpPr>
        <p:spPr>
          <a:xfrm>
            <a:off x="8202546" y="6377348"/>
            <a:ext cx="515772" cy="360357"/>
          </a:xfrm>
          <a:prstGeom prst="rect">
            <a:avLst/>
          </a:prstGeom>
        </p:spPr>
        <p:txBody>
          <a:bodyPr/>
          <a:lstStyle>
            <a:defPPr>
              <a:defRPr lang="ru-RU"/>
            </a:defPPr>
            <a:lvl1pPr marL="0" algn="r" defTabSz="914400" rtl="0" eaLnBrk="1" latinLnBrk="0" hangingPunct="1">
              <a:defRPr sz="1800" kern="1200">
                <a:solidFill>
                  <a:schemeClr val="tx2"/>
                </a:solidFill>
                <a:latin typeface="HeliosUltraCompressedC" panose="00000508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E8A76-64F7-4872-8D12-61D35368D605}" type="slidenum">
              <a:rPr lang="en-US" altLang="ru-RU" b="1" smtClean="0">
                <a:latin typeface="HeliosCondThin" panose="020B0303020202020204" pitchFamily="34" charset="-52"/>
              </a:rPr>
              <a:pPr/>
              <a:t>‹#›</a:t>
            </a:fld>
            <a:endParaRPr lang="en-US" altLang="ru-RU" b="1" dirty="0">
              <a:latin typeface="HeliosCondThin" panose="020B0303020202020204" pitchFamily="34" charset="-52"/>
            </a:endParaRPr>
          </a:p>
        </p:txBody>
      </p:sp>
      <p:sp>
        <p:nvSpPr>
          <p:cNvPr id="5" name="Текст 4"/>
          <p:cNvSpPr>
            <a:spLocks noGrp="1"/>
          </p:cNvSpPr>
          <p:nvPr>
            <p:ph type="body" sz="quarter" idx="11"/>
          </p:nvPr>
        </p:nvSpPr>
        <p:spPr>
          <a:xfrm>
            <a:off x="919162" y="1844674"/>
            <a:ext cx="3600000" cy="4007485"/>
          </a:xfrm>
          <a:prstGeom prst="rect">
            <a:avLst/>
          </a:prstGeom>
        </p:spPr>
        <p:txBody>
          <a:bodyPr/>
          <a:lstStyle>
            <a:lvl1pPr marL="285750" indent="-285750">
              <a:spcBef>
                <a:spcPts val="0"/>
              </a:spcBef>
              <a:spcAft>
                <a:spcPts val="1800"/>
              </a:spcAft>
              <a:buClr>
                <a:schemeClr val="accent3"/>
              </a:buClr>
              <a:buFontTx/>
              <a:buBlip>
                <a:blip r:embed="rId2"/>
              </a:buBlip>
              <a:defRPr sz="1600"/>
            </a:lvl1pPr>
            <a:lvl2pPr marL="742950" indent="-285750">
              <a:buClr>
                <a:schemeClr val="accent3"/>
              </a:buClr>
              <a:buFont typeface="Wingdings" panose="05000000000000000000" pitchFamily="2" charset="2"/>
              <a:buChar char="§"/>
              <a:defRPr sz="1600"/>
            </a:lvl2pPr>
            <a:lvl3pPr marL="1200150" indent="-285750">
              <a:buClr>
                <a:schemeClr val="accent3"/>
              </a:buClr>
              <a:buFont typeface="Wingdings" panose="05000000000000000000" pitchFamily="2" charset="2"/>
              <a:buChar char="§"/>
              <a:defRPr sz="1600"/>
            </a:lvl3pPr>
            <a:lvl4pPr marL="1657350" indent="-285750">
              <a:buClr>
                <a:schemeClr val="accent3"/>
              </a:buClr>
              <a:buFont typeface="Wingdings" panose="05000000000000000000" pitchFamily="2" charset="2"/>
              <a:buChar char="§"/>
              <a:defRPr sz="1600"/>
            </a:lvl4pPr>
            <a:lvl5pPr marL="2114550" indent="-285750">
              <a:buClr>
                <a:schemeClr val="accent3"/>
              </a:buClr>
              <a:buFont typeface="Wingdings" panose="05000000000000000000" pitchFamily="2" charset="2"/>
              <a:buChar char="§"/>
              <a:defRPr sz="1600"/>
            </a:lvl5pPr>
          </a:lstStyle>
          <a:p>
            <a:pPr lvl="0"/>
            <a:r>
              <a:rPr lang="ru-RU" dirty="0" smtClean="0"/>
              <a:t>Образец текста</a:t>
            </a:r>
          </a:p>
          <a:p>
            <a:pPr lvl="0"/>
            <a:endParaRPr lang="ru-RU" dirty="0" smtClean="0"/>
          </a:p>
        </p:txBody>
      </p:sp>
      <p:sp>
        <p:nvSpPr>
          <p:cNvPr id="13" name="Текст 4"/>
          <p:cNvSpPr>
            <a:spLocks noGrp="1"/>
          </p:cNvSpPr>
          <p:nvPr>
            <p:ph type="body" sz="quarter" idx="12"/>
          </p:nvPr>
        </p:nvSpPr>
        <p:spPr>
          <a:xfrm>
            <a:off x="4860432" y="1844673"/>
            <a:ext cx="3600000" cy="4007485"/>
          </a:xfrm>
          <a:prstGeom prst="rect">
            <a:avLst/>
          </a:prstGeom>
        </p:spPr>
        <p:txBody>
          <a:bodyPr/>
          <a:lstStyle>
            <a:lvl1pPr marL="285750" indent="-285750">
              <a:spcBef>
                <a:spcPts val="0"/>
              </a:spcBef>
              <a:spcAft>
                <a:spcPts val="1800"/>
              </a:spcAft>
              <a:buClr>
                <a:schemeClr val="accent3"/>
              </a:buClr>
              <a:buFontTx/>
              <a:buBlip>
                <a:blip r:embed="rId2"/>
              </a:buBlip>
              <a:defRPr sz="1600"/>
            </a:lvl1pPr>
            <a:lvl2pPr marL="742950" indent="-285750">
              <a:buClr>
                <a:schemeClr val="accent3"/>
              </a:buClr>
              <a:buFont typeface="Wingdings" panose="05000000000000000000" pitchFamily="2" charset="2"/>
              <a:buChar char="§"/>
              <a:defRPr sz="1600"/>
            </a:lvl2pPr>
            <a:lvl3pPr marL="1200150" indent="-285750">
              <a:buClr>
                <a:schemeClr val="accent3"/>
              </a:buClr>
              <a:buFont typeface="Wingdings" panose="05000000000000000000" pitchFamily="2" charset="2"/>
              <a:buChar char="§"/>
              <a:defRPr sz="1600"/>
            </a:lvl3pPr>
            <a:lvl4pPr marL="1657350" indent="-285750">
              <a:buClr>
                <a:schemeClr val="accent3"/>
              </a:buClr>
              <a:buFont typeface="Wingdings" panose="05000000000000000000" pitchFamily="2" charset="2"/>
              <a:buChar char="§"/>
              <a:defRPr sz="1600"/>
            </a:lvl4pPr>
            <a:lvl5pPr marL="2114550" indent="-285750">
              <a:buClr>
                <a:schemeClr val="accent3"/>
              </a:buClr>
              <a:buFont typeface="Wingdings" panose="05000000000000000000" pitchFamily="2" charset="2"/>
              <a:buChar char="§"/>
              <a:defRPr sz="1600"/>
            </a:lvl5pPr>
          </a:lstStyle>
          <a:p>
            <a:pPr lvl="0"/>
            <a:r>
              <a:rPr lang="ru-RU" dirty="0" smtClean="0"/>
              <a:t>Образец текста</a:t>
            </a:r>
          </a:p>
          <a:p>
            <a:pPr lvl="0"/>
            <a:endParaRPr lang="ru-RU" dirty="0" smtClean="0"/>
          </a:p>
        </p:txBody>
      </p:sp>
    </p:spTree>
    <p:extLst>
      <p:ext uri="{BB962C8B-B14F-4D97-AF65-F5344CB8AC3E}">
        <p14:creationId xmlns:p14="http://schemas.microsoft.com/office/powerpoint/2010/main" val="32104635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Диаграммы">
    <p:spTree>
      <p:nvGrpSpPr>
        <p:cNvPr id="1" name=""/>
        <p:cNvGrpSpPr/>
        <p:nvPr/>
      </p:nvGrpSpPr>
      <p:grpSpPr>
        <a:xfrm>
          <a:off x="0" y="0"/>
          <a:ext cx="0" cy="0"/>
          <a:chOff x="0" y="0"/>
          <a:chExt cx="0" cy="0"/>
        </a:xfrm>
      </p:grpSpPr>
      <p:sp>
        <p:nvSpPr>
          <p:cNvPr id="3" name="Текст 2"/>
          <p:cNvSpPr>
            <a:spLocks noGrp="1"/>
          </p:cNvSpPr>
          <p:nvPr>
            <p:ph type="body" sz="quarter" idx="10" hasCustomPrompt="1"/>
          </p:nvPr>
        </p:nvSpPr>
        <p:spPr>
          <a:xfrm>
            <a:off x="899592" y="223284"/>
            <a:ext cx="7560840" cy="879394"/>
          </a:xfrm>
          <a:prstGeom prst="rect">
            <a:avLst/>
          </a:prstGeom>
        </p:spPr>
        <p:txBody>
          <a:bodyPr anchor="b"/>
          <a:lstStyle>
            <a:lvl1pPr marL="0" indent="0">
              <a:spcBef>
                <a:spcPts val="0"/>
              </a:spcBef>
              <a:buNone/>
              <a:defRPr sz="3000" b="1" cap="all" baseline="0">
                <a:solidFill>
                  <a:schemeClr val="tx2"/>
                </a:solidFill>
                <a:latin typeface="HeliosCond" panose="020B0506020202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ru-RU" dirty="0" smtClean="0"/>
              <a:t>ЗАГОЛОВОК ДИАГРАММЫ</a:t>
            </a:r>
          </a:p>
        </p:txBody>
      </p:sp>
      <p:cxnSp>
        <p:nvCxnSpPr>
          <p:cNvPr id="14" name="Прямая соединительная линия 13"/>
          <p:cNvCxnSpPr/>
          <p:nvPr userDrawn="1"/>
        </p:nvCxnSpPr>
        <p:spPr>
          <a:xfrm>
            <a:off x="919590" y="1196752"/>
            <a:ext cx="14046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Номер слайда 1"/>
          <p:cNvSpPr txBox="1">
            <a:spLocks/>
          </p:cNvSpPr>
          <p:nvPr userDrawn="1"/>
        </p:nvSpPr>
        <p:spPr>
          <a:xfrm>
            <a:off x="8202546" y="6377348"/>
            <a:ext cx="515772" cy="360357"/>
          </a:xfrm>
          <a:prstGeom prst="rect">
            <a:avLst/>
          </a:prstGeom>
        </p:spPr>
        <p:txBody>
          <a:bodyPr/>
          <a:lstStyle>
            <a:defPPr>
              <a:defRPr lang="ru-RU"/>
            </a:defPPr>
            <a:lvl1pPr marL="0" algn="r" defTabSz="914400" rtl="0" eaLnBrk="1" latinLnBrk="0" hangingPunct="1">
              <a:defRPr sz="1800" kern="1200">
                <a:solidFill>
                  <a:schemeClr val="tx2"/>
                </a:solidFill>
                <a:latin typeface="HeliosUltraCompressedC" panose="00000508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E8A76-64F7-4872-8D12-61D35368D605}" type="slidenum">
              <a:rPr lang="en-US" altLang="ru-RU" b="1" smtClean="0">
                <a:latin typeface="HeliosCondThin" panose="020B0303020202020204" pitchFamily="34" charset="-52"/>
              </a:rPr>
              <a:pPr/>
              <a:t>‹#›</a:t>
            </a:fld>
            <a:endParaRPr lang="en-US" altLang="ru-RU" b="1" dirty="0">
              <a:latin typeface="HeliosCondThin" panose="020B0303020202020204" pitchFamily="34" charset="-52"/>
            </a:endParaRPr>
          </a:p>
        </p:txBody>
      </p:sp>
      <p:sp>
        <p:nvSpPr>
          <p:cNvPr id="13" name="Диаграмма 3"/>
          <p:cNvSpPr>
            <a:spLocks noGrp="1"/>
          </p:cNvSpPr>
          <p:nvPr>
            <p:ph type="chart" sz="quarter" idx="13"/>
          </p:nvPr>
        </p:nvSpPr>
        <p:spPr>
          <a:xfrm>
            <a:off x="919163" y="1844673"/>
            <a:ext cx="7540625" cy="4071939"/>
          </a:xfrm>
          <a:prstGeom prst="rect">
            <a:avLst/>
          </a:prstGeom>
        </p:spPr>
        <p:txBody>
          <a:bodyPr/>
          <a:lstStyle>
            <a:lvl1pPr marL="0" indent="0">
              <a:buNone/>
              <a:defRPr sz="2400"/>
            </a:lvl1pPr>
          </a:lstStyle>
          <a:p>
            <a:endParaRPr lang="ru-RU">
              <a:latin typeface="Helios" pitchFamily="2" charset="0"/>
            </a:endParaRPr>
          </a:p>
        </p:txBody>
      </p:sp>
    </p:spTree>
    <p:extLst>
      <p:ext uri="{BB962C8B-B14F-4D97-AF65-F5344CB8AC3E}">
        <p14:creationId xmlns:p14="http://schemas.microsoft.com/office/powerpoint/2010/main" val="22948780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аздел 6">
    <p:bg>
      <p:bgPr>
        <a:solidFill>
          <a:srgbClr val="4767A9"/>
        </a:solidFill>
        <a:effectLst/>
      </p:bgPr>
    </p:bg>
    <p:spTree>
      <p:nvGrpSpPr>
        <p:cNvPr id="1" name=""/>
        <p:cNvGrpSpPr/>
        <p:nvPr/>
      </p:nvGrpSpPr>
      <p:grpSpPr>
        <a:xfrm>
          <a:off x="0" y="0"/>
          <a:ext cx="0" cy="0"/>
          <a:chOff x="0" y="0"/>
          <a:chExt cx="0" cy="0"/>
        </a:xfrm>
      </p:grpSpPr>
      <p:pic>
        <p:nvPicPr>
          <p:cNvPr id="7" name="Picture 3" descr="F:\MUSIC\Praca\60 08.03.2015\Styling\Design\JPEG\gorodissky.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7160" r="43799" b="31845"/>
          <a:stretch/>
        </p:blipFill>
        <p:spPr bwMode="auto">
          <a:xfrm>
            <a:off x="899592" y="6422676"/>
            <a:ext cx="1404664" cy="43532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Прямая соединительная линия 11"/>
          <p:cNvCxnSpPr/>
          <p:nvPr userDrawn="1"/>
        </p:nvCxnSpPr>
        <p:spPr>
          <a:xfrm>
            <a:off x="2304256" y="6309320"/>
            <a:ext cx="6156176" cy="0"/>
          </a:xfrm>
          <a:prstGeom prst="line">
            <a:avLst/>
          </a:prstGeom>
          <a:ln w="28575">
            <a:solidFill>
              <a:schemeClr val="bg1">
                <a:alpha val="7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userDrawn="1"/>
        </p:nvCxnSpPr>
        <p:spPr>
          <a:xfrm>
            <a:off x="899592" y="6309320"/>
            <a:ext cx="14046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userDrawn="1"/>
        </p:nvCxnSpPr>
        <p:spPr>
          <a:xfrm>
            <a:off x="899592" y="1179334"/>
            <a:ext cx="14046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Текст 2"/>
          <p:cNvSpPr>
            <a:spLocks noGrp="1"/>
          </p:cNvSpPr>
          <p:nvPr>
            <p:ph type="body" sz="quarter" idx="10" hasCustomPrompt="1"/>
          </p:nvPr>
        </p:nvSpPr>
        <p:spPr>
          <a:xfrm>
            <a:off x="899592" y="548640"/>
            <a:ext cx="7560840" cy="554038"/>
          </a:xfrm>
          <a:prstGeom prst="rect">
            <a:avLst/>
          </a:prstGeom>
        </p:spPr>
        <p:txBody>
          <a:bodyPr/>
          <a:lstStyle>
            <a:lvl1pPr marL="0" indent="0">
              <a:buNone/>
              <a:defRPr sz="3000" b="1" cap="all" baseline="0">
                <a:solidFill>
                  <a:schemeClr val="bg1"/>
                </a:solidFill>
                <a:latin typeface="HeliosCond" panose="020B0506020202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ru-RU" dirty="0" smtClean="0"/>
              <a:t>ЗАГОЛОВОК ЦИТАТЫ</a:t>
            </a:r>
          </a:p>
        </p:txBody>
      </p:sp>
      <p:sp>
        <p:nvSpPr>
          <p:cNvPr id="10" name="Номер слайда 1"/>
          <p:cNvSpPr txBox="1">
            <a:spLocks/>
          </p:cNvSpPr>
          <p:nvPr userDrawn="1"/>
        </p:nvSpPr>
        <p:spPr>
          <a:xfrm>
            <a:off x="8202546" y="6377348"/>
            <a:ext cx="515772" cy="360357"/>
          </a:xfrm>
          <a:prstGeom prst="rect">
            <a:avLst/>
          </a:prstGeom>
        </p:spPr>
        <p:txBody>
          <a:bodyPr/>
          <a:lstStyle>
            <a:defPPr>
              <a:defRPr lang="ru-RU"/>
            </a:defPPr>
            <a:lvl1pPr marL="0" algn="r" defTabSz="914400" rtl="0" eaLnBrk="1" latinLnBrk="0" hangingPunct="1">
              <a:defRPr sz="1800" kern="1200">
                <a:solidFill>
                  <a:schemeClr val="tx2"/>
                </a:solidFill>
                <a:latin typeface="HeliosUltraCompressedC" panose="00000508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E8A76-64F7-4872-8D12-61D35368D605}" type="slidenum">
              <a:rPr lang="en-US" altLang="ru-RU" b="1" smtClean="0">
                <a:solidFill>
                  <a:schemeClr val="bg1"/>
                </a:solidFill>
                <a:latin typeface="HeliosCondThin" panose="020B0303020202020204" pitchFamily="34" charset="-52"/>
              </a:rPr>
              <a:pPr/>
              <a:t>‹#›</a:t>
            </a:fld>
            <a:endParaRPr lang="en-US" altLang="ru-RU" b="1" dirty="0">
              <a:solidFill>
                <a:schemeClr val="bg1"/>
              </a:solidFill>
              <a:latin typeface="HeliosCondThin" panose="020B0303020202020204" pitchFamily="34" charset="-52"/>
            </a:endParaRPr>
          </a:p>
        </p:txBody>
      </p:sp>
      <p:sp>
        <p:nvSpPr>
          <p:cNvPr id="3" name="Текст 2"/>
          <p:cNvSpPr>
            <a:spLocks noGrp="1"/>
          </p:cNvSpPr>
          <p:nvPr>
            <p:ph type="body" sz="quarter" idx="11" hasCustomPrompt="1"/>
          </p:nvPr>
        </p:nvSpPr>
        <p:spPr>
          <a:xfrm>
            <a:off x="900113" y="1736725"/>
            <a:ext cx="7560319" cy="3384550"/>
          </a:xfrm>
          <a:prstGeom prst="rect">
            <a:avLst/>
          </a:prstGeom>
        </p:spPr>
        <p:txBody>
          <a:bodyPr/>
          <a:lstStyle>
            <a:lvl1pPr marL="0" indent="0" algn="r">
              <a:buNone/>
              <a:defRPr sz="2400">
                <a:solidFill>
                  <a:schemeClr val="bg1"/>
                </a:solidFill>
                <a:latin typeface="Swift LightC" panose="020A0403080405020504" pitchFamily="18" charset="0"/>
              </a:defRPr>
            </a:lvl1pPr>
            <a:lvl2pPr marL="457200" indent="0">
              <a:buNone/>
              <a:defRPr sz="2400">
                <a:solidFill>
                  <a:schemeClr val="bg1"/>
                </a:solidFill>
                <a:latin typeface="Swift Light" panose="02000503070000020004" pitchFamily="50" charset="0"/>
              </a:defRPr>
            </a:lvl2pPr>
            <a:lvl3pPr marL="914400" indent="0">
              <a:buNone/>
              <a:defRPr sz="2400">
                <a:solidFill>
                  <a:schemeClr val="bg1"/>
                </a:solidFill>
                <a:latin typeface="Swift Light" panose="02000503070000020004" pitchFamily="50" charset="0"/>
              </a:defRPr>
            </a:lvl3pPr>
            <a:lvl4pPr marL="1371600" indent="0">
              <a:buNone/>
              <a:defRPr sz="2400">
                <a:solidFill>
                  <a:schemeClr val="bg1"/>
                </a:solidFill>
                <a:latin typeface="Swift Light" panose="02000503070000020004" pitchFamily="50" charset="0"/>
              </a:defRPr>
            </a:lvl4pPr>
            <a:lvl5pPr marL="1828800" indent="0">
              <a:buNone/>
              <a:defRPr sz="2400">
                <a:solidFill>
                  <a:schemeClr val="bg1"/>
                </a:solidFill>
                <a:latin typeface="Swift Light" panose="02000503070000020004" pitchFamily="50" charset="0"/>
              </a:defRPr>
            </a:lvl5pPr>
          </a:lstStyle>
          <a:p>
            <a:pPr lvl="0"/>
            <a:r>
              <a:rPr lang="ru-RU" dirty="0" smtClean="0"/>
              <a:t>С другой стороны укрепление и развитие структуры требуют определения и уточнения системы обучения кадров, соответствует насущным потребностям. Не следует, однако забывать, что постоянное информационно-пропагандистское обеспечение нашей деятельности играет важную роль в формировании существенных финансовых и административных условий.</a:t>
            </a:r>
          </a:p>
        </p:txBody>
      </p:sp>
    </p:spTree>
    <p:extLst>
      <p:ext uri="{BB962C8B-B14F-4D97-AF65-F5344CB8AC3E}">
        <p14:creationId xmlns:p14="http://schemas.microsoft.com/office/powerpoint/2010/main" val="42853138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Раздел 7">
    <p:bg>
      <p:bgPr>
        <a:solidFill>
          <a:schemeClr val="accent3"/>
        </a:solidFill>
        <a:effectLst/>
      </p:bgPr>
    </p:bg>
    <p:spTree>
      <p:nvGrpSpPr>
        <p:cNvPr id="1" name=""/>
        <p:cNvGrpSpPr/>
        <p:nvPr/>
      </p:nvGrpSpPr>
      <p:grpSpPr>
        <a:xfrm>
          <a:off x="0" y="0"/>
          <a:ext cx="0" cy="0"/>
          <a:chOff x="0" y="0"/>
          <a:chExt cx="0" cy="0"/>
        </a:xfrm>
      </p:grpSpPr>
      <p:cxnSp>
        <p:nvCxnSpPr>
          <p:cNvPr id="17" name="Прямая соединительная линия 16"/>
          <p:cNvCxnSpPr/>
          <p:nvPr userDrawn="1"/>
        </p:nvCxnSpPr>
        <p:spPr>
          <a:xfrm>
            <a:off x="899592" y="1179334"/>
            <a:ext cx="14046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Текст 2"/>
          <p:cNvSpPr>
            <a:spLocks noGrp="1"/>
          </p:cNvSpPr>
          <p:nvPr>
            <p:ph type="body" sz="quarter" idx="10" hasCustomPrompt="1"/>
          </p:nvPr>
        </p:nvSpPr>
        <p:spPr>
          <a:xfrm>
            <a:off x="899592" y="548640"/>
            <a:ext cx="7560840" cy="554038"/>
          </a:xfrm>
          <a:prstGeom prst="rect">
            <a:avLst/>
          </a:prstGeom>
        </p:spPr>
        <p:txBody>
          <a:bodyPr/>
          <a:lstStyle>
            <a:lvl1pPr marL="0" indent="0">
              <a:buNone/>
              <a:defRPr sz="3000" b="1" cap="all" baseline="0">
                <a:solidFill>
                  <a:schemeClr val="bg1"/>
                </a:solidFill>
                <a:latin typeface="HeliosCond" panose="020B0506020202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ru-RU" dirty="0" smtClean="0"/>
              <a:t>ЗАГОЛОВОК ЦИТАТЫ</a:t>
            </a:r>
          </a:p>
        </p:txBody>
      </p:sp>
      <p:sp>
        <p:nvSpPr>
          <p:cNvPr id="8" name="Текст 2"/>
          <p:cNvSpPr>
            <a:spLocks noGrp="1"/>
          </p:cNvSpPr>
          <p:nvPr>
            <p:ph type="body" sz="quarter" idx="11" hasCustomPrompt="1"/>
          </p:nvPr>
        </p:nvSpPr>
        <p:spPr>
          <a:xfrm>
            <a:off x="900113" y="1736725"/>
            <a:ext cx="7560319" cy="3384550"/>
          </a:xfrm>
          <a:prstGeom prst="rect">
            <a:avLst/>
          </a:prstGeom>
        </p:spPr>
        <p:txBody>
          <a:bodyPr/>
          <a:lstStyle>
            <a:lvl1pPr marL="0" indent="0" algn="r">
              <a:buNone/>
              <a:defRPr sz="2400">
                <a:solidFill>
                  <a:schemeClr val="bg1"/>
                </a:solidFill>
                <a:latin typeface="Swift LightC" panose="020A0403080405020504" pitchFamily="18" charset="0"/>
              </a:defRPr>
            </a:lvl1pPr>
            <a:lvl2pPr marL="457200" indent="0">
              <a:buNone/>
              <a:defRPr sz="2400">
                <a:solidFill>
                  <a:schemeClr val="bg1"/>
                </a:solidFill>
                <a:latin typeface="Swift Light" panose="02000503070000020004" pitchFamily="50" charset="0"/>
              </a:defRPr>
            </a:lvl2pPr>
            <a:lvl3pPr marL="914400" indent="0">
              <a:buNone/>
              <a:defRPr sz="2400">
                <a:solidFill>
                  <a:schemeClr val="bg1"/>
                </a:solidFill>
                <a:latin typeface="Swift Light" panose="02000503070000020004" pitchFamily="50" charset="0"/>
              </a:defRPr>
            </a:lvl3pPr>
            <a:lvl4pPr marL="1371600" indent="0">
              <a:buNone/>
              <a:defRPr sz="2400">
                <a:solidFill>
                  <a:schemeClr val="bg1"/>
                </a:solidFill>
                <a:latin typeface="Swift Light" panose="02000503070000020004" pitchFamily="50" charset="0"/>
              </a:defRPr>
            </a:lvl4pPr>
            <a:lvl5pPr marL="1828800" indent="0">
              <a:buNone/>
              <a:defRPr sz="2400">
                <a:solidFill>
                  <a:schemeClr val="bg1"/>
                </a:solidFill>
                <a:latin typeface="Swift Light" panose="02000503070000020004" pitchFamily="50" charset="0"/>
              </a:defRPr>
            </a:lvl5pPr>
          </a:lstStyle>
          <a:p>
            <a:pPr lvl="0"/>
            <a:r>
              <a:rPr lang="ru-RU" dirty="0" smtClean="0"/>
              <a:t>С другой стороны укрепление и развитие структуры требуют определения и уточнения системы обучения кадров, соответствует насущным потребностям. Не следует, однако забывать, что постоянное информационно-пропагандистское обеспечение нашей деятельности играет важную роль в формировании существенных финансовых и административных условий.</a:t>
            </a:r>
          </a:p>
        </p:txBody>
      </p:sp>
      <p:sp>
        <p:nvSpPr>
          <p:cNvPr id="11" name="Номер слайда 1"/>
          <p:cNvSpPr txBox="1">
            <a:spLocks/>
          </p:cNvSpPr>
          <p:nvPr userDrawn="1"/>
        </p:nvSpPr>
        <p:spPr>
          <a:xfrm>
            <a:off x="8202546" y="6377348"/>
            <a:ext cx="515772" cy="360357"/>
          </a:xfrm>
          <a:prstGeom prst="rect">
            <a:avLst/>
          </a:prstGeom>
        </p:spPr>
        <p:txBody>
          <a:bodyPr/>
          <a:lstStyle>
            <a:defPPr>
              <a:defRPr lang="ru-RU"/>
            </a:defPPr>
            <a:lvl1pPr marL="0" algn="r" defTabSz="914400" rtl="0" eaLnBrk="1" latinLnBrk="0" hangingPunct="1">
              <a:defRPr sz="1800" kern="1200">
                <a:solidFill>
                  <a:schemeClr val="tx2"/>
                </a:solidFill>
                <a:latin typeface="HeliosUltraCompressedC" panose="00000508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E8A76-64F7-4872-8D12-61D35368D605}" type="slidenum">
              <a:rPr lang="en-US" altLang="ru-RU" b="1" smtClean="0">
                <a:solidFill>
                  <a:schemeClr val="bg1"/>
                </a:solidFill>
                <a:latin typeface="HeliosCondThin" panose="020B0303020202020204" pitchFamily="34" charset="-52"/>
              </a:rPr>
              <a:pPr/>
              <a:t>‹#›</a:t>
            </a:fld>
            <a:endParaRPr lang="en-US" altLang="ru-RU" b="1" dirty="0">
              <a:solidFill>
                <a:schemeClr val="bg1"/>
              </a:solidFill>
              <a:latin typeface="HeliosCondThin" panose="020B0303020202020204" pitchFamily="34" charset="-52"/>
            </a:endParaRPr>
          </a:p>
        </p:txBody>
      </p:sp>
      <p:pic>
        <p:nvPicPr>
          <p:cNvPr id="6" name="Picture 3" descr="F:\MUSIC\Praca\60 08.03.2015\Styling\Design\JPEG\gorodissky.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7160" r="43799" b="31845"/>
          <a:stretch/>
        </p:blipFill>
        <p:spPr bwMode="auto">
          <a:xfrm>
            <a:off x="899592" y="6422676"/>
            <a:ext cx="1404664" cy="43532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userDrawn="1"/>
        </p:nvCxnSpPr>
        <p:spPr>
          <a:xfrm>
            <a:off x="899592" y="6309320"/>
            <a:ext cx="14046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userDrawn="1"/>
        </p:nvCxnSpPr>
        <p:spPr>
          <a:xfrm>
            <a:off x="2304256" y="6309320"/>
            <a:ext cx="6156176" cy="0"/>
          </a:xfrm>
          <a:prstGeom prst="line">
            <a:avLst/>
          </a:prstGeom>
          <a:ln w="28575">
            <a:solidFill>
              <a:schemeClr val="bg1">
                <a:alpha val="7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3287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Раздел 1">
    <p:bg>
      <p:bgPr>
        <a:solidFill>
          <a:schemeClr val="accent3"/>
        </a:solidFill>
        <a:effectLst/>
      </p:bgPr>
    </p:bg>
    <p:spTree>
      <p:nvGrpSpPr>
        <p:cNvPr id="1" name=""/>
        <p:cNvGrpSpPr/>
        <p:nvPr/>
      </p:nvGrpSpPr>
      <p:grpSpPr>
        <a:xfrm>
          <a:off x="0" y="0"/>
          <a:ext cx="0" cy="0"/>
          <a:chOff x="0" y="0"/>
          <a:chExt cx="0" cy="0"/>
        </a:xfrm>
      </p:grpSpPr>
      <p:sp>
        <p:nvSpPr>
          <p:cNvPr id="14" name="Прямоугольник 13"/>
          <p:cNvSpPr/>
          <p:nvPr userDrawn="1"/>
        </p:nvSpPr>
        <p:spPr>
          <a:xfrm>
            <a:off x="828584" y="1556791"/>
            <a:ext cx="3383376" cy="3096345"/>
          </a:xfrm>
          <a:prstGeom prst="rect">
            <a:avLst/>
          </a:prstGeom>
          <a:solidFill>
            <a:schemeClr val="bg1"/>
          </a:solidFill>
          <a:ln w="762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elios" pitchFamily="2" charset="0"/>
            </a:endParaRPr>
          </a:p>
        </p:txBody>
      </p:sp>
      <p:sp>
        <p:nvSpPr>
          <p:cNvPr id="15" name="Прямоугольник 14"/>
          <p:cNvSpPr/>
          <p:nvPr userDrawn="1"/>
        </p:nvSpPr>
        <p:spPr>
          <a:xfrm>
            <a:off x="899592" y="1628801"/>
            <a:ext cx="3456384" cy="3168352"/>
          </a:xfrm>
          <a:prstGeom prst="rect">
            <a:avLst/>
          </a:prstGeom>
          <a:no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elios" pitchFamily="2" charset="0"/>
            </a:endParaRPr>
          </a:p>
        </p:txBody>
      </p:sp>
      <p:sp>
        <p:nvSpPr>
          <p:cNvPr id="12" name="Текст 2"/>
          <p:cNvSpPr>
            <a:spLocks noGrp="1"/>
          </p:cNvSpPr>
          <p:nvPr>
            <p:ph type="body" sz="quarter" idx="10" hasCustomPrompt="1"/>
          </p:nvPr>
        </p:nvSpPr>
        <p:spPr>
          <a:xfrm>
            <a:off x="1177533" y="2550925"/>
            <a:ext cx="2809675" cy="1287428"/>
          </a:xfrm>
          <a:prstGeom prst="rect">
            <a:avLst/>
          </a:prstGeom>
        </p:spPr>
        <p:txBody>
          <a:bodyPr/>
          <a:lstStyle>
            <a:lvl1pPr marL="0" indent="0">
              <a:buNone/>
              <a:defRPr sz="3000" b="1" cap="all" baseline="0">
                <a:solidFill>
                  <a:schemeClr val="tx1"/>
                </a:solidFill>
                <a:latin typeface="HeliosCond" panose="020B0506020202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ru-RU" dirty="0" smtClean="0"/>
              <a:t>ЗАГОЛОВОК </a:t>
            </a:r>
          </a:p>
          <a:p>
            <a:pPr lvl="0"/>
            <a:r>
              <a:rPr lang="ru-RU" dirty="0" smtClean="0"/>
              <a:t>ПОДРАЗДЕЛА</a:t>
            </a:r>
          </a:p>
        </p:txBody>
      </p:sp>
      <p:sp>
        <p:nvSpPr>
          <p:cNvPr id="13" name="Номер слайда 1"/>
          <p:cNvSpPr txBox="1">
            <a:spLocks/>
          </p:cNvSpPr>
          <p:nvPr userDrawn="1"/>
        </p:nvSpPr>
        <p:spPr>
          <a:xfrm>
            <a:off x="8202546" y="6377348"/>
            <a:ext cx="515772" cy="360357"/>
          </a:xfrm>
          <a:prstGeom prst="rect">
            <a:avLst/>
          </a:prstGeom>
        </p:spPr>
        <p:txBody>
          <a:bodyPr/>
          <a:lstStyle>
            <a:defPPr>
              <a:defRPr lang="ru-RU"/>
            </a:defPPr>
            <a:lvl1pPr marL="0" algn="r" defTabSz="914400" rtl="0" eaLnBrk="1" latinLnBrk="0" hangingPunct="1">
              <a:defRPr sz="1800" kern="1200">
                <a:solidFill>
                  <a:schemeClr val="tx2"/>
                </a:solidFill>
                <a:latin typeface="HeliosUltraCompressedC" panose="00000508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E8A76-64F7-4872-8D12-61D35368D605}" type="slidenum">
              <a:rPr lang="en-US" altLang="ru-RU" b="1" smtClean="0">
                <a:solidFill>
                  <a:schemeClr val="bg1"/>
                </a:solidFill>
                <a:latin typeface="HeliosCondThin" panose="020B0303020202020204" pitchFamily="34" charset="-52"/>
              </a:rPr>
              <a:pPr/>
              <a:t>‹#›</a:t>
            </a:fld>
            <a:endParaRPr lang="en-US" altLang="ru-RU" b="1" dirty="0">
              <a:solidFill>
                <a:schemeClr val="bg1"/>
              </a:solidFill>
              <a:latin typeface="HeliosCondThin" panose="020B0303020202020204" pitchFamily="34" charset="-52"/>
            </a:endParaRPr>
          </a:p>
        </p:txBody>
      </p:sp>
      <p:pic>
        <p:nvPicPr>
          <p:cNvPr id="6" name="Picture 3" descr="F:\MUSIC\Praca\60 08.03.2015\Styling\Design\JPEG\gorodissky.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7160" r="43799" b="31845"/>
          <a:stretch/>
        </p:blipFill>
        <p:spPr bwMode="auto">
          <a:xfrm>
            <a:off x="899592" y="6422676"/>
            <a:ext cx="1404664" cy="43532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userDrawn="1"/>
        </p:nvCxnSpPr>
        <p:spPr>
          <a:xfrm>
            <a:off x="899592" y="6309320"/>
            <a:ext cx="14046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userDrawn="1"/>
        </p:nvCxnSpPr>
        <p:spPr>
          <a:xfrm>
            <a:off x="2304256" y="6309320"/>
            <a:ext cx="6156176" cy="0"/>
          </a:xfrm>
          <a:prstGeom prst="line">
            <a:avLst/>
          </a:prstGeom>
          <a:ln w="28575">
            <a:solidFill>
              <a:schemeClr val="bg1">
                <a:alpha val="7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797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F:\MUSIC\Praca\60 08.03.2015\Styling\Design\JPEG\logo_blue.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8756" t="94438" r="74485"/>
          <a:stretch/>
        </p:blipFill>
        <p:spPr bwMode="auto">
          <a:xfrm>
            <a:off x="811202" y="6422677"/>
            <a:ext cx="1513052" cy="37658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Прямая соединительная линия 2"/>
          <p:cNvCxnSpPr/>
          <p:nvPr userDrawn="1"/>
        </p:nvCxnSpPr>
        <p:spPr>
          <a:xfrm>
            <a:off x="2304256" y="6309320"/>
            <a:ext cx="6156176" cy="0"/>
          </a:xfrm>
          <a:prstGeom prst="line">
            <a:avLst/>
          </a:prstGeom>
          <a:ln w="19050">
            <a:solidFill>
              <a:schemeClr val="accent1">
                <a:shade val="95000"/>
                <a:satMod val="10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userDrawn="1"/>
        </p:nvCxnSpPr>
        <p:spPr>
          <a:xfrm>
            <a:off x="899592" y="6309320"/>
            <a:ext cx="140466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78027"/>
      </p:ext>
    </p:extLst>
  </p:cSld>
  <p:clrMap bg1="lt1" tx1="dk1" bg2="lt2" tx2="dk2" accent1="accent1" accent2="accent2" accent3="accent3" accent4="accent4" accent5="accent5" accent6="accent6" hlink="hlink" folHlink="folHlink"/>
  <p:sldLayoutIdLst>
    <p:sldLayoutId id="2147483664" r:id="rId1"/>
    <p:sldLayoutId id="2147483651" r:id="rId2"/>
    <p:sldLayoutId id="2147483704" r:id="rId3"/>
    <p:sldLayoutId id="2147483705" r:id="rId4"/>
    <p:sldLayoutId id="2147483666" r:id="rId5"/>
    <p:sldLayoutId id="2147483667"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guide id="3" pos="567">
          <p15:clr>
            <a:srgbClr val="F26B43"/>
          </p15:clr>
        </p15:guide>
        <p15:guide id="4" pos="5307">
          <p15:clr>
            <a:srgbClr val="F26B43"/>
          </p15:clr>
        </p15:guide>
        <p15:guide id="5" orient="horz" pos="3974">
          <p15:clr>
            <a:srgbClr val="F26B43"/>
          </p15:clr>
        </p15:guide>
        <p15:guide id="6" orient="horz" pos="7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767432"/>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81" r:id="rId3"/>
    <p:sldLayoutId id="2147483682" r:id="rId4"/>
    <p:sldLayoutId id="2147483703" r:id="rId5"/>
    <p:sldLayoutId id="2147483690"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p:txBody>
          <a:bodyPr/>
          <a:lstStyle/>
          <a:p>
            <a:r>
              <a:rPr lang="ru-RU" dirty="0" err="1" smtClean="0"/>
              <a:t>В.Ю.Джермакян</a:t>
            </a:r>
            <a:r>
              <a:rPr lang="ru-RU" dirty="0" smtClean="0"/>
              <a:t>, к.т.н.</a:t>
            </a:r>
          </a:p>
          <a:p>
            <a:r>
              <a:rPr lang="ru-RU" dirty="0" smtClean="0"/>
              <a:t>Советник</a:t>
            </a:r>
          </a:p>
          <a:p>
            <a:r>
              <a:rPr lang="ru-RU" dirty="0" smtClean="0"/>
              <a:t>Юридическая фирма</a:t>
            </a:r>
            <a:br>
              <a:rPr lang="ru-RU" dirty="0" smtClean="0"/>
            </a:br>
            <a:r>
              <a:rPr lang="ru-RU" dirty="0" smtClean="0"/>
              <a:t>«Городисский и Партнеры»</a:t>
            </a:r>
            <a:endParaRPr lang="ru-RU" dirty="0"/>
          </a:p>
        </p:txBody>
      </p:sp>
      <p:sp>
        <p:nvSpPr>
          <p:cNvPr id="3" name="Текст 2"/>
          <p:cNvSpPr>
            <a:spLocks noGrp="1"/>
          </p:cNvSpPr>
          <p:nvPr>
            <p:ph type="body" sz="quarter" idx="10"/>
          </p:nvPr>
        </p:nvSpPr>
        <p:spPr/>
        <p:txBody>
          <a:bodyPr/>
          <a:lstStyle/>
          <a:p>
            <a:r>
              <a:rPr lang="ru-RU" sz="2400" dirty="0" smtClean="0"/>
              <a:t>Спор</a:t>
            </a:r>
            <a:r>
              <a:rPr lang="en-US" sz="2400" dirty="0" smtClean="0"/>
              <a:t> </a:t>
            </a:r>
            <a:r>
              <a:rPr lang="ru-RU" sz="2400" dirty="0" smtClean="0"/>
              <a:t>о </a:t>
            </a:r>
            <a:r>
              <a:rPr lang="ru-RU" sz="2400" dirty="0"/>
              <a:t>патентоспособности технологической линии </a:t>
            </a:r>
            <a:r>
              <a:rPr lang="en-US" sz="2400" dirty="0" smtClean="0"/>
              <a:t/>
            </a:r>
            <a:br>
              <a:rPr lang="en-US" sz="2400" dirty="0" smtClean="0"/>
            </a:br>
            <a:r>
              <a:rPr lang="ru-RU" sz="2400" dirty="0" smtClean="0"/>
              <a:t>для </a:t>
            </a:r>
            <a:r>
              <a:rPr lang="ru-RU" sz="2400" dirty="0"/>
              <a:t>непрерывного изготовления продукта </a:t>
            </a:r>
            <a:r>
              <a:rPr lang="en-US" sz="2400" dirty="0" smtClean="0"/>
              <a:t/>
            </a:r>
            <a:br>
              <a:rPr lang="en-US" sz="2400" dirty="0" smtClean="0"/>
            </a:br>
            <a:r>
              <a:rPr lang="ru-RU" sz="2400" dirty="0" smtClean="0"/>
              <a:t>или </a:t>
            </a:r>
            <a:r>
              <a:rPr lang="ru-RU" sz="2400" dirty="0"/>
              <a:t>устройство как хамелеон</a:t>
            </a:r>
          </a:p>
        </p:txBody>
      </p:sp>
      <p:sp>
        <p:nvSpPr>
          <p:cNvPr id="5" name="Текст 4"/>
          <p:cNvSpPr>
            <a:spLocks noGrp="1"/>
          </p:cNvSpPr>
          <p:nvPr>
            <p:ph type="body" sz="quarter" idx="12"/>
          </p:nvPr>
        </p:nvSpPr>
        <p:spPr/>
        <p:txBody>
          <a:bodyPr/>
          <a:lstStyle/>
          <a:p>
            <a:r>
              <a:rPr lang="ru-RU" cap="all" dirty="0"/>
              <a:t>«ПЕТЕРБУРГСКИЕ КОЛЛЕГИАЛЬНЫЕ ЧТЕНИЯ – 2017»</a:t>
            </a:r>
            <a:endParaRPr lang="ru-RU" dirty="0"/>
          </a:p>
          <a:p>
            <a:r>
              <a:rPr lang="ru-RU" b="0" dirty="0"/>
              <a:t>на тему:</a:t>
            </a:r>
            <a:endParaRPr lang="ru-RU" dirty="0"/>
          </a:p>
          <a:p>
            <a:r>
              <a:rPr lang="ru-RU" cap="all" dirty="0"/>
              <a:t>«ИНТЕЛЛЕКТУАЛЬНАЯ СОБСТВЕННОСТЬ: ТЕОРИЯ И ПРАКТИКА»</a:t>
            </a:r>
            <a:endParaRPr lang="ru-RU" dirty="0"/>
          </a:p>
          <a:p>
            <a:pPr>
              <a:lnSpc>
                <a:spcPct val="115000"/>
              </a:lnSpc>
              <a:spcAft>
                <a:spcPts val="1000"/>
              </a:spcAft>
            </a:pPr>
            <a:endParaRPr lang="ru-RU" sz="1000" dirty="0">
              <a:latin typeface="HeliosCond" panose="020B0506020202030204" charset="-52"/>
              <a:ea typeface="Times New Roman"/>
              <a:cs typeface="Times New Roman"/>
            </a:endParaRPr>
          </a:p>
          <a:p>
            <a:endParaRPr lang="ru-RU" dirty="0"/>
          </a:p>
        </p:txBody>
      </p:sp>
    </p:spTree>
    <p:extLst>
      <p:ext uri="{BB962C8B-B14F-4D97-AF65-F5344CB8AC3E}">
        <p14:creationId xmlns:p14="http://schemas.microsoft.com/office/powerpoint/2010/main" val="36059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817123" y="1464816"/>
            <a:ext cx="7840494" cy="4387344"/>
          </a:xfrm>
        </p:spPr>
        <p:txBody>
          <a:bodyPr/>
          <a:lstStyle/>
          <a:p>
            <a:pPr>
              <a:spcAft>
                <a:spcPts val="600"/>
              </a:spcAft>
            </a:pPr>
            <a:r>
              <a:rPr lang="ru-RU" sz="1800" dirty="0"/>
              <a:t>36. При раскрытии сущности полезной модели применяются следующие правила: </a:t>
            </a:r>
          </a:p>
          <a:p>
            <a:pPr>
              <a:spcAft>
                <a:spcPts val="600"/>
              </a:spcAft>
            </a:pPr>
            <a:r>
              <a:rPr lang="ru-RU" sz="1800" dirty="0"/>
              <a:t>1) для характеристики устройств используются, в частности, следующие признаки: </a:t>
            </a:r>
          </a:p>
          <a:p>
            <a:pPr>
              <a:spcAft>
                <a:spcPts val="600"/>
              </a:spcAft>
            </a:pPr>
            <a:r>
              <a:rPr lang="ru-RU" sz="1800" dirty="0"/>
              <a:t>- наличие </a:t>
            </a:r>
            <a:r>
              <a:rPr lang="ru-RU" sz="1800" b="1" dirty="0"/>
              <a:t>одной детали, ее форма, конструктивное выполнение</a:t>
            </a:r>
            <a:r>
              <a:rPr lang="ru-RU" sz="1800" dirty="0"/>
              <a:t>; </a:t>
            </a:r>
          </a:p>
          <a:p>
            <a:pPr>
              <a:spcAft>
                <a:spcPts val="600"/>
              </a:spcAft>
            </a:pPr>
            <a:r>
              <a:rPr lang="ru-RU" sz="1800" dirty="0"/>
              <a:t>- наличие нескольких частей (деталей, компонентов, узлов, блоков), соединенных между собой сборочными операциями, в том числе свинчиванием, сочленением, клепкой, сваркой, пайкой, </a:t>
            </a:r>
            <a:r>
              <a:rPr lang="ru-RU" sz="1800" dirty="0" err="1"/>
              <a:t>опрессовкой</a:t>
            </a:r>
            <a:r>
              <a:rPr lang="ru-RU" sz="1800" dirty="0"/>
              <a:t>, развальцовкой, склеиванием, сшивкой, обеспечивающими конструктивное единство и реализацию устройством общего функционального назначения (функциональное единство); </a:t>
            </a:r>
          </a:p>
          <a:p>
            <a:r>
              <a:rPr lang="ru-RU" sz="1800" dirty="0"/>
              <a:t>- </a:t>
            </a:r>
            <a:r>
              <a:rPr lang="ru-RU" sz="1800" dirty="0">
                <a:solidFill>
                  <a:srgbClr val="4767A9"/>
                </a:solidFill>
              </a:rPr>
              <a:t>конструктивн</a:t>
            </a:r>
            <a:r>
              <a:rPr lang="ru-RU" sz="1800" b="1" dirty="0">
                <a:solidFill>
                  <a:srgbClr val="4767A9"/>
                </a:solidFill>
              </a:rPr>
              <a:t>ое</a:t>
            </a:r>
            <a:r>
              <a:rPr lang="ru-RU" sz="1800" dirty="0">
                <a:solidFill>
                  <a:srgbClr val="4767A9"/>
                </a:solidFill>
              </a:rPr>
              <a:t> выполнен</a:t>
            </a:r>
            <a:r>
              <a:rPr lang="ru-RU" sz="1800" b="1" dirty="0">
                <a:solidFill>
                  <a:srgbClr val="4767A9"/>
                </a:solidFill>
              </a:rPr>
              <a:t>ие</a:t>
            </a:r>
            <a:r>
              <a:rPr lang="ru-RU" sz="1800" dirty="0">
                <a:solidFill>
                  <a:srgbClr val="4767A9"/>
                </a:solidFill>
              </a:rPr>
              <a:t> частей устройства (деталей, компонентов, </a:t>
            </a:r>
            <a:r>
              <a:rPr lang="ru-RU" sz="1800" b="1" dirty="0">
                <a:solidFill>
                  <a:srgbClr val="4767A9"/>
                </a:solidFill>
              </a:rPr>
              <a:t>узлов</a:t>
            </a:r>
            <a:r>
              <a:rPr lang="ru-RU" sz="1800" dirty="0">
                <a:solidFill>
                  <a:srgbClr val="4767A9"/>
                </a:solidFill>
              </a:rPr>
              <a:t>, блоков), характеризуем</a:t>
            </a:r>
            <a:r>
              <a:rPr lang="ru-RU" sz="1800" b="1" dirty="0">
                <a:solidFill>
                  <a:srgbClr val="4767A9"/>
                </a:solidFill>
              </a:rPr>
              <a:t>ое</a:t>
            </a:r>
            <a:r>
              <a:rPr lang="ru-RU" sz="1800" dirty="0">
                <a:solidFill>
                  <a:srgbClr val="4767A9"/>
                </a:solidFill>
              </a:rPr>
              <a:t> наличием и функциональным назначением частей устройства, их взаимным расположением;</a:t>
            </a:r>
          </a:p>
        </p:txBody>
      </p:sp>
      <p:sp>
        <p:nvSpPr>
          <p:cNvPr id="2" name="Текст 1"/>
          <p:cNvSpPr>
            <a:spLocks noGrp="1"/>
          </p:cNvSpPr>
          <p:nvPr>
            <p:ph type="body" sz="quarter" idx="10"/>
          </p:nvPr>
        </p:nvSpPr>
        <p:spPr/>
        <p:txBody>
          <a:bodyPr/>
          <a:lstStyle/>
          <a:p>
            <a:r>
              <a:rPr lang="ru-RU" dirty="0"/>
              <a:t>Правила по ПМ 30 сентября </a:t>
            </a:r>
            <a:r>
              <a:rPr lang="ru-RU" dirty="0" smtClean="0"/>
              <a:t>2015</a:t>
            </a:r>
            <a:endParaRPr lang="ru-RU" dirty="0"/>
          </a:p>
        </p:txBody>
      </p:sp>
    </p:spTree>
    <p:extLst>
      <p:ext uri="{BB962C8B-B14F-4D97-AF65-F5344CB8AC3E}">
        <p14:creationId xmlns:p14="http://schemas.microsoft.com/office/powerpoint/2010/main" val="193109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11"/>
          </p:nvPr>
        </p:nvSpPr>
        <p:spPr>
          <a:xfrm>
            <a:off x="797668" y="1464816"/>
            <a:ext cx="7879403" cy="4387344"/>
          </a:xfrm>
        </p:spPr>
        <p:txBody>
          <a:bodyPr/>
          <a:lstStyle/>
          <a:p>
            <a:r>
              <a:rPr lang="ru-RU" sz="1800" dirty="0" smtClean="0">
                <a:latin typeface="+mj-lt"/>
              </a:rPr>
              <a:t>заявка </a:t>
            </a:r>
            <a:r>
              <a:rPr lang="ru-RU" sz="1800" dirty="0">
                <a:latin typeface="+mj-lt"/>
              </a:rPr>
              <a:t>№ 2013131362/08 на выдачу патента на полезную модель «Система автоматического определения нарушений правил парковки</a:t>
            </a:r>
            <a:r>
              <a:rPr lang="ru-RU" sz="1800" dirty="0" smtClean="0">
                <a:latin typeface="+mj-lt"/>
              </a:rPr>
              <a:t>»</a:t>
            </a:r>
            <a:endParaRPr lang="ru-RU" sz="1800" dirty="0">
              <a:latin typeface="+mj-lt"/>
            </a:endParaRPr>
          </a:p>
          <a:p>
            <a:r>
              <a:rPr lang="ru-RU" dirty="0"/>
              <a:t>	</a:t>
            </a:r>
            <a:r>
              <a:rPr lang="ru-RU" b="1" dirty="0"/>
              <a:t>Роспатент</a:t>
            </a:r>
            <a:r>
              <a:rPr lang="ru-RU" dirty="0"/>
              <a:t> отказал в выдаче патента на полезную модель в связи с тем, что «заявленный объект представляет собой распределенную информационную систему, </a:t>
            </a:r>
            <a:r>
              <a:rPr lang="ru-RU" b="1" dirty="0"/>
              <a:t>части которой не находятся в конструктивном единстве</a:t>
            </a:r>
            <a:r>
              <a:rPr lang="ru-RU" dirty="0"/>
              <a:t>, поскольку выше указанные средства, а именно, видеокамера, электронно-вычислительное устройство и база данных, </a:t>
            </a:r>
            <a:r>
              <a:rPr lang="ru-RU" b="1" dirty="0"/>
              <a:t>разнесены в пространстве и </a:t>
            </a:r>
            <a:r>
              <a:rPr lang="ru-RU" b="1" dirty="0">
                <a:solidFill>
                  <a:srgbClr val="4767A9"/>
                </a:solidFill>
              </a:rPr>
              <a:t>не находятся в едином корпусе</a:t>
            </a:r>
            <a:r>
              <a:rPr lang="ru-RU" dirty="0"/>
              <a:t>. </a:t>
            </a:r>
            <a:r>
              <a:rPr lang="ru-RU" dirty="0" smtClean="0"/>
              <a:t/>
            </a:r>
            <a:br>
              <a:rPr lang="ru-RU" dirty="0" smtClean="0"/>
            </a:br>
            <a:r>
              <a:rPr lang="ru-RU" dirty="0" smtClean="0"/>
              <a:t>             Таким </a:t>
            </a:r>
            <a:r>
              <a:rPr lang="ru-RU" dirty="0"/>
              <a:t>образом, заявленное решение не является устройством и не может быть защищено патентом на полезную модель».</a:t>
            </a:r>
          </a:p>
          <a:p>
            <a:endParaRPr lang="ru-RU" dirty="0"/>
          </a:p>
        </p:txBody>
      </p:sp>
      <p:sp>
        <p:nvSpPr>
          <p:cNvPr id="5" name="Текст 4"/>
          <p:cNvSpPr>
            <a:spLocks noGrp="1"/>
          </p:cNvSpPr>
          <p:nvPr>
            <p:ph type="body" sz="quarter" idx="10"/>
          </p:nvPr>
        </p:nvSpPr>
        <p:spPr/>
        <p:txBody>
          <a:bodyPr/>
          <a:lstStyle/>
          <a:p>
            <a:r>
              <a:rPr lang="ru-RU" dirty="0"/>
              <a:t>Постановление Президиума СИП </a:t>
            </a:r>
            <a:r>
              <a:rPr lang="ru-RU" dirty="0" smtClean="0"/>
              <a:t/>
            </a:r>
            <a:br>
              <a:rPr lang="ru-RU" dirty="0" smtClean="0"/>
            </a:br>
            <a:r>
              <a:rPr lang="ru-RU" dirty="0" smtClean="0"/>
              <a:t>от </a:t>
            </a:r>
            <a:r>
              <a:rPr lang="ru-RU" dirty="0"/>
              <a:t>1 июня 2015 г. по делу № СИП-926/2014</a:t>
            </a:r>
          </a:p>
        </p:txBody>
      </p:sp>
    </p:spTree>
    <p:extLst>
      <p:ext uri="{BB962C8B-B14F-4D97-AF65-F5344CB8AC3E}">
        <p14:creationId xmlns:p14="http://schemas.microsoft.com/office/powerpoint/2010/main" val="111395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r>
              <a:rPr lang="ru-RU" dirty="0"/>
              <a:t>Президиум СИП-926/2014</a:t>
            </a:r>
          </a:p>
        </p:txBody>
      </p:sp>
      <p:sp>
        <p:nvSpPr>
          <p:cNvPr id="3" name="Текст 2"/>
          <p:cNvSpPr>
            <a:spLocks noGrp="1"/>
          </p:cNvSpPr>
          <p:nvPr>
            <p:ph type="body" sz="quarter" idx="11"/>
          </p:nvPr>
        </p:nvSpPr>
        <p:spPr>
          <a:xfrm>
            <a:off x="768485" y="1475010"/>
            <a:ext cx="3842426" cy="4007485"/>
          </a:xfrm>
        </p:spPr>
        <p:txBody>
          <a:bodyPr/>
          <a:lstStyle/>
          <a:p>
            <a:pPr>
              <a:spcAft>
                <a:spcPts val="600"/>
              </a:spcAft>
            </a:pPr>
            <a:r>
              <a:rPr lang="ru-RU" dirty="0"/>
              <a:t>«физическое совмещение </a:t>
            </a:r>
            <a:r>
              <a:rPr lang="ru-RU" dirty="0" smtClean="0"/>
              <a:t/>
            </a:r>
            <a:br>
              <a:rPr lang="ru-RU" dirty="0" smtClean="0"/>
            </a:br>
            <a:r>
              <a:rPr lang="ru-RU" b="1" dirty="0" smtClean="0"/>
              <a:t>в </a:t>
            </a:r>
            <a:r>
              <a:rPr lang="ru-RU" b="1" dirty="0"/>
              <a:t>едином корпусе</a:t>
            </a:r>
            <a:r>
              <a:rPr lang="ru-RU" dirty="0"/>
              <a:t> нескольких устройств, объединенных для совместного использования, </a:t>
            </a:r>
            <a:r>
              <a:rPr lang="ru-RU" dirty="0" smtClean="0"/>
              <a:t/>
            </a:r>
            <a:br>
              <a:rPr lang="ru-RU" dirty="0" smtClean="0"/>
            </a:br>
            <a:r>
              <a:rPr lang="ru-RU" b="1" dirty="0" smtClean="0"/>
              <a:t>не </a:t>
            </a:r>
            <a:r>
              <a:rPr lang="ru-RU" b="1" dirty="0"/>
              <a:t>является безусловно необходимым</a:t>
            </a:r>
            <a:r>
              <a:rPr lang="ru-RU" dirty="0"/>
              <a:t> для установления конструктивного единства устройства,</a:t>
            </a:r>
          </a:p>
          <a:p>
            <a:pPr>
              <a:spcAft>
                <a:spcPts val="600"/>
              </a:spcAft>
            </a:pPr>
            <a:r>
              <a:rPr lang="ru-RU" dirty="0"/>
              <a:t> 	и также как совместное использование устройств, не является достаточным признаком для признания их совокупности новым устройством,</a:t>
            </a:r>
          </a:p>
          <a:p>
            <a:r>
              <a:rPr lang="ru-RU" dirty="0"/>
              <a:t> 	и надо всегда устанавливать и анализировать критерии конструктивного единства признаков и функциональной взаимосвязи в их совокупности»</a:t>
            </a:r>
          </a:p>
          <a:p>
            <a:pPr marL="0" indent="0">
              <a:buNone/>
            </a:pPr>
            <a:endParaRPr lang="ru-RU" dirty="0"/>
          </a:p>
        </p:txBody>
      </p:sp>
      <p:sp>
        <p:nvSpPr>
          <p:cNvPr id="4" name="Текст 3"/>
          <p:cNvSpPr>
            <a:spLocks noGrp="1"/>
          </p:cNvSpPr>
          <p:nvPr>
            <p:ph type="body" sz="quarter" idx="12"/>
          </p:nvPr>
        </p:nvSpPr>
        <p:spPr>
          <a:xfrm>
            <a:off x="4860432" y="1475010"/>
            <a:ext cx="3600000" cy="4007485"/>
          </a:xfrm>
        </p:spPr>
        <p:txBody>
          <a:bodyPr/>
          <a:lstStyle/>
          <a:p>
            <a:r>
              <a:rPr lang="ru-RU" dirty="0"/>
              <a:t>«заявленное техническое решение </a:t>
            </a:r>
            <a:r>
              <a:rPr lang="ru-RU" b="1" dirty="0"/>
              <a:t>в том виде, как оно представлено в формуле полезной модели</a:t>
            </a:r>
            <a:r>
              <a:rPr lang="ru-RU" dirty="0"/>
              <a:t>, не может быть зарегистрировано в качестве полезной модели, поскольку оно не характеризует одно устройство, а включает совокупность устройств, объединенных для совместного использования, но не находящихся в конструктивном и функциональном единстве»</a:t>
            </a:r>
          </a:p>
          <a:p>
            <a:pPr marL="0" indent="0">
              <a:buNone/>
            </a:pPr>
            <a:endParaRPr lang="ru-RU" dirty="0"/>
          </a:p>
        </p:txBody>
      </p:sp>
    </p:spTree>
    <p:extLst>
      <p:ext uri="{BB962C8B-B14F-4D97-AF65-F5344CB8AC3E}">
        <p14:creationId xmlns:p14="http://schemas.microsoft.com/office/powerpoint/2010/main" val="210277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1"/>
          </p:nvPr>
        </p:nvSpPr>
        <p:spPr/>
        <p:txBody>
          <a:bodyPr/>
          <a:lstStyle/>
          <a:p>
            <a:r>
              <a:rPr lang="ru-RU" dirty="0"/>
              <a:t>35. - к устройствам относятся изделия, </a:t>
            </a:r>
            <a:r>
              <a:rPr lang="ru-RU" b="1" dirty="0"/>
              <a:t>не имеющие составных частей</a:t>
            </a:r>
            <a:r>
              <a:rPr lang="ru-RU" dirty="0"/>
              <a:t> (детали), или состоящие из двух и более частей, соединенных между собой сборочными операциями, находящихся в функционально-конструктивном единстве (сборочные единицы).</a:t>
            </a:r>
          </a:p>
          <a:p>
            <a:r>
              <a:rPr lang="ru-RU" dirty="0"/>
              <a:t>	</a:t>
            </a:r>
            <a:r>
              <a:rPr lang="ru-RU" b="1" dirty="0"/>
              <a:t>Вывод с учетом позиции СИП</a:t>
            </a:r>
            <a:r>
              <a:rPr lang="ru-RU" dirty="0"/>
              <a:t>: некорректно толковать п. 35 как требование безусловно соблюдать условие «единого корпуса», т.к. такое толкование противоречит высказанной ранее позиции  Президиума СИП о том, что «</a:t>
            </a:r>
            <a:r>
              <a:rPr lang="ru-RU" b="1" dirty="0"/>
              <a:t>физическое совмещение в едином корпусе нескольких устройств, объединенных для совместного использования, </a:t>
            </a:r>
            <a:r>
              <a:rPr lang="ru-RU" b="1" dirty="0">
                <a:solidFill>
                  <a:srgbClr val="4767A9"/>
                </a:solidFill>
              </a:rPr>
              <a:t>не является безусловно необходимым</a:t>
            </a:r>
            <a:r>
              <a:rPr lang="ru-RU" b="1" dirty="0"/>
              <a:t> для установления конструктивного единства устройства</a:t>
            </a:r>
            <a:r>
              <a:rPr lang="ru-RU" dirty="0"/>
              <a:t>»</a:t>
            </a:r>
          </a:p>
          <a:p>
            <a:endParaRPr lang="ru-RU" dirty="0"/>
          </a:p>
        </p:txBody>
      </p:sp>
      <p:sp>
        <p:nvSpPr>
          <p:cNvPr id="2" name="Текст 1"/>
          <p:cNvSpPr>
            <a:spLocks noGrp="1"/>
          </p:cNvSpPr>
          <p:nvPr>
            <p:ph type="body" sz="quarter" idx="10"/>
          </p:nvPr>
        </p:nvSpPr>
        <p:spPr/>
        <p:txBody>
          <a:bodyPr/>
          <a:lstStyle/>
          <a:p>
            <a:r>
              <a:rPr lang="ru-RU" dirty="0"/>
              <a:t>Правила по ПМ от 30 сентября 2015</a:t>
            </a:r>
          </a:p>
        </p:txBody>
      </p:sp>
    </p:spTree>
    <p:extLst>
      <p:ext uri="{BB962C8B-B14F-4D97-AF65-F5344CB8AC3E}">
        <p14:creationId xmlns:p14="http://schemas.microsoft.com/office/powerpoint/2010/main" val="75278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515566" y="1274323"/>
            <a:ext cx="8219872" cy="4577837"/>
          </a:xfrm>
        </p:spPr>
        <p:txBody>
          <a:bodyPr/>
          <a:lstStyle/>
          <a:p>
            <a:pPr>
              <a:spcAft>
                <a:spcPts val="600"/>
              </a:spcAft>
            </a:pPr>
            <a:r>
              <a:rPr lang="ru-RU" sz="1700" dirty="0"/>
              <a:t>Конструктивное единство признаков </a:t>
            </a:r>
            <a:r>
              <a:rPr lang="ru-RU" sz="1700" b="1" dirty="0"/>
              <a:t>рассматриваемой</a:t>
            </a:r>
            <a:r>
              <a:rPr lang="ru-RU" sz="1700" dirty="0"/>
              <a:t> технологической линии обеспечивается </a:t>
            </a:r>
            <a:r>
              <a:rPr lang="ru-RU" sz="1700" b="1" dirty="0"/>
              <a:t>только</a:t>
            </a:r>
            <a:r>
              <a:rPr lang="ru-RU" sz="1700" dirty="0"/>
              <a:t> </a:t>
            </a:r>
            <a:r>
              <a:rPr lang="ru-RU" sz="1700" i="1" dirty="0"/>
              <a:t>измененным  взаимным расположением функциональных узлов</a:t>
            </a:r>
            <a:r>
              <a:rPr lang="ru-RU" sz="1700" dirty="0"/>
              <a:t> и функциональное единство обеспечивается  назначением линии, приведенном в родовом понятии и конкретизированным  в конце формулы признаками получаемого продукта.</a:t>
            </a:r>
          </a:p>
          <a:p>
            <a:pPr>
              <a:spcAft>
                <a:spcPts val="600"/>
              </a:spcAft>
            </a:pPr>
            <a:r>
              <a:rPr lang="ru-RU" sz="1700" dirty="0"/>
              <a:t>	</a:t>
            </a:r>
            <a:r>
              <a:rPr lang="ru-RU" sz="1700" dirty="0">
                <a:solidFill>
                  <a:srgbClr val="4767A9"/>
                </a:solidFill>
              </a:rPr>
              <a:t>В этом состоит конструктивное единство признаков рассматриваемой технологической линии и функциональной взаимосвязи в их совокупности.</a:t>
            </a:r>
          </a:p>
          <a:p>
            <a:pPr>
              <a:spcAft>
                <a:spcPts val="600"/>
              </a:spcAft>
            </a:pPr>
            <a:r>
              <a:rPr lang="ru-RU" sz="1700" dirty="0"/>
              <a:t>	Изложенные в формуле признаки были искажены по технической сущности  и сведены к утверждению:</a:t>
            </a:r>
          </a:p>
          <a:p>
            <a:pPr>
              <a:spcAft>
                <a:spcPts val="600"/>
              </a:spcAft>
            </a:pPr>
            <a:r>
              <a:rPr lang="ru-RU" sz="1700" dirty="0"/>
              <a:t>	«Как следует из формулы и описания заявки, обусловлена не конструкторской доработкой этих устройств, а необходимостью осуществления </a:t>
            </a:r>
            <a:r>
              <a:rPr lang="ru-RU" sz="1700" b="1" dirty="0"/>
              <a:t>последовательных мероприятий</a:t>
            </a:r>
            <a:r>
              <a:rPr lang="ru-RU" sz="1700" dirty="0"/>
              <a:t> для изготовления арматуры из композиционного материала».</a:t>
            </a:r>
          </a:p>
          <a:p>
            <a:pPr>
              <a:spcAft>
                <a:spcPts val="600"/>
              </a:spcAft>
            </a:pPr>
            <a:r>
              <a:rPr lang="ru-RU" sz="1700" dirty="0"/>
              <a:t>	Однако не требуется осуществлять именно «конструкторскую доработку» непосредственно отдельных узлов; признаком линии может являться и иное взаимное расположение отдельных ее узлов, что прямо предусмотрено теми же Правилами по ПМ.</a:t>
            </a:r>
          </a:p>
          <a:p>
            <a:pPr>
              <a:spcAft>
                <a:spcPts val="600"/>
              </a:spcAft>
            </a:pPr>
            <a:endParaRPr lang="ru-RU" sz="1700" dirty="0"/>
          </a:p>
        </p:txBody>
      </p:sp>
      <p:sp>
        <p:nvSpPr>
          <p:cNvPr id="2" name="Текст 1"/>
          <p:cNvSpPr>
            <a:spLocks noGrp="1"/>
          </p:cNvSpPr>
          <p:nvPr>
            <p:ph type="body" sz="quarter" idx="10"/>
          </p:nvPr>
        </p:nvSpPr>
        <p:spPr/>
        <p:txBody>
          <a:bodyPr/>
          <a:lstStyle/>
          <a:p>
            <a:r>
              <a:rPr lang="ru-RU" dirty="0"/>
              <a:t>Конструктивное единство признаков</a:t>
            </a:r>
          </a:p>
        </p:txBody>
      </p:sp>
    </p:spTree>
    <p:extLst>
      <p:ext uri="{BB962C8B-B14F-4D97-AF65-F5344CB8AC3E}">
        <p14:creationId xmlns:p14="http://schemas.microsoft.com/office/powerpoint/2010/main" val="45343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11"/>
          </p:nvPr>
        </p:nvSpPr>
        <p:spPr>
          <a:xfrm>
            <a:off x="807395" y="1303506"/>
            <a:ext cx="7743217" cy="4548654"/>
          </a:xfrm>
        </p:spPr>
        <p:txBody>
          <a:bodyPr/>
          <a:lstStyle/>
          <a:p>
            <a:pPr>
              <a:spcAft>
                <a:spcPts val="600"/>
              </a:spcAft>
            </a:pPr>
            <a:r>
              <a:rPr lang="ru-RU" sz="1700" dirty="0"/>
              <a:t>Судебный эксперт изрек, а суд за ним повторил «мантру</a:t>
            </a:r>
            <a:r>
              <a:rPr lang="ru-RU" sz="1700" dirty="0" smtClean="0"/>
              <a:t>»: </a:t>
            </a:r>
            <a:br>
              <a:rPr lang="ru-RU" sz="1700" dirty="0" smtClean="0"/>
            </a:br>
            <a:r>
              <a:rPr lang="ru-RU" sz="1700" dirty="0" smtClean="0"/>
              <a:t>отличительные </a:t>
            </a:r>
            <a:r>
              <a:rPr lang="ru-RU" sz="1700" dirty="0"/>
              <a:t>признаки обусловлены «</a:t>
            </a:r>
            <a:r>
              <a:rPr lang="ru-RU" sz="1700" i="1" dirty="0"/>
              <a:t>необходимостью осуществления последовательных мероприятий для изготовления арматуры из композиционного материала</a:t>
            </a:r>
            <a:r>
              <a:rPr lang="ru-RU" sz="1700" dirty="0"/>
              <a:t>».</a:t>
            </a:r>
          </a:p>
          <a:p>
            <a:pPr>
              <a:spcAft>
                <a:spcPts val="600"/>
              </a:spcAft>
            </a:pPr>
            <a:r>
              <a:rPr lang="ru-RU" sz="1700" dirty="0"/>
              <a:t>	Сказанное не соответствует действительности, так как в формуле полезной модели, равно как и в описании, вообще не говорится о какой-либо «последовательности мероприятий». Этих слов вообще нет.</a:t>
            </a:r>
          </a:p>
          <a:p>
            <a:r>
              <a:rPr lang="ru-RU" sz="1700" dirty="0"/>
              <a:t>	«Последовательность мероприятий» отличается от «принципа работы устройства». И если первая не рассматривается как характеристика патентоспособного объекта (например, последовательность подачи холодных и горячих блюд во время трапезы), то «принцип работы», выраженный как  </a:t>
            </a:r>
            <a:r>
              <a:rPr lang="ru-RU" sz="1700" i="1" dirty="0"/>
              <a:t>изготовление арматуры из композиционного материала с обеспечением нанесения абразивного покрытия на </a:t>
            </a:r>
            <a:r>
              <a:rPr lang="ru-RU" sz="1700" i="1" dirty="0" err="1"/>
              <a:t>неотвержденный</a:t>
            </a:r>
            <a:r>
              <a:rPr lang="ru-RU" sz="1700" i="1" dirty="0"/>
              <a:t> стержень до его полимеризации и закрепления абразива связующим самого стержня</a:t>
            </a:r>
            <a:r>
              <a:rPr lang="ru-RU" sz="1700" dirty="0"/>
              <a:t>, является характеристикой, конкретизирующей приведенное в родовом понятии назначение патентоспособного объекта – устройство.</a:t>
            </a:r>
          </a:p>
        </p:txBody>
      </p:sp>
      <p:sp>
        <p:nvSpPr>
          <p:cNvPr id="5" name="Текст 4"/>
          <p:cNvSpPr>
            <a:spLocks noGrp="1"/>
          </p:cNvSpPr>
          <p:nvPr>
            <p:ph type="body" sz="quarter" idx="10"/>
          </p:nvPr>
        </p:nvSpPr>
        <p:spPr/>
        <p:txBody>
          <a:bodyPr/>
          <a:lstStyle/>
          <a:p>
            <a:r>
              <a:rPr lang="ru-RU" dirty="0" smtClean="0"/>
              <a:t>Мнение судебного эксперта</a:t>
            </a:r>
            <a:endParaRPr lang="ru-RU" dirty="0"/>
          </a:p>
        </p:txBody>
      </p:sp>
    </p:spTree>
    <p:extLst>
      <p:ext uri="{BB962C8B-B14F-4D97-AF65-F5344CB8AC3E}">
        <p14:creationId xmlns:p14="http://schemas.microsoft.com/office/powerpoint/2010/main" val="409321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787939" y="1215955"/>
            <a:ext cx="7811311" cy="4558381"/>
          </a:xfrm>
        </p:spPr>
        <p:txBody>
          <a:bodyPr/>
          <a:lstStyle/>
          <a:p>
            <a:pPr>
              <a:spcAft>
                <a:spcPts val="600"/>
              </a:spcAft>
            </a:pPr>
            <a:r>
              <a:rPr lang="ru-RU" sz="1800" b="1" dirty="0"/>
              <a:t>СИП</a:t>
            </a:r>
            <a:r>
              <a:rPr lang="ru-RU" sz="1800" dirty="0"/>
              <a:t>: «Кроме того, ни в формуле полезной модели, ни в описании к заявке № 2012124459 не содержится каких-либо сведений о том, что указанные устройства при включении их в состав технологической линии претерпели какие-либо конструктивные изменения или доработки».</a:t>
            </a:r>
          </a:p>
          <a:p>
            <a:pPr>
              <a:spcAft>
                <a:spcPts val="600"/>
              </a:spcAft>
            </a:pPr>
            <a:r>
              <a:rPr lang="ru-RU" sz="1800" dirty="0"/>
              <a:t>	А если бы изменения содержались, то что тогда понимать под «</a:t>
            </a:r>
            <a:r>
              <a:rPr lang="ru-RU" sz="1800" b="1" dirty="0"/>
              <a:t>какими-либо</a:t>
            </a:r>
            <a:r>
              <a:rPr lang="ru-RU" sz="1800" dirty="0"/>
              <a:t> сведениями о конструктивных изменениях и доработках»? </a:t>
            </a:r>
          </a:p>
          <a:p>
            <a:pPr>
              <a:spcAft>
                <a:spcPts val="600"/>
              </a:spcAft>
            </a:pPr>
            <a:r>
              <a:rPr lang="ru-RU" sz="1800" dirty="0"/>
              <a:t>	Куда пропал «эпохальный» довод о «едином корпусе»? </a:t>
            </a:r>
          </a:p>
          <a:p>
            <a:pPr>
              <a:spcAft>
                <a:spcPts val="600"/>
              </a:spcAft>
            </a:pPr>
            <a:r>
              <a:rPr lang="ru-RU" sz="1800" dirty="0"/>
              <a:t>	Любые признаки устройства должны представляться в тех их формах, которые предусмотрены п.36 Правил по ПМ,  в том числе:</a:t>
            </a:r>
          </a:p>
          <a:p>
            <a:pPr>
              <a:spcAft>
                <a:spcPts val="600"/>
              </a:spcAft>
            </a:pPr>
            <a:r>
              <a:rPr lang="ru-RU" sz="1800" dirty="0"/>
              <a:t>    - конструктив</a:t>
            </a:r>
            <a:r>
              <a:rPr lang="ru-RU" sz="1800" b="1" dirty="0"/>
              <a:t>ное</a:t>
            </a:r>
            <a:r>
              <a:rPr lang="ru-RU" sz="1800" dirty="0"/>
              <a:t> выполне</a:t>
            </a:r>
            <a:r>
              <a:rPr lang="ru-RU" sz="1800" b="1" dirty="0"/>
              <a:t>ние</a:t>
            </a:r>
            <a:r>
              <a:rPr lang="ru-RU" sz="1800" dirty="0"/>
              <a:t> частей устройства (деталей, компонентов, </a:t>
            </a:r>
            <a:r>
              <a:rPr lang="ru-RU" sz="1800" b="1" dirty="0"/>
              <a:t>узлов</a:t>
            </a:r>
            <a:r>
              <a:rPr lang="ru-RU" sz="1800" dirty="0"/>
              <a:t>, блоков), характеризуе</a:t>
            </a:r>
            <a:r>
              <a:rPr lang="ru-RU" sz="1800" b="1" dirty="0"/>
              <a:t>мое</a:t>
            </a:r>
            <a:r>
              <a:rPr lang="ru-RU" sz="1800" dirty="0"/>
              <a:t> наличием и функциональным назначением частей устройства, </a:t>
            </a:r>
            <a:r>
              <a:rPr lang="ru-RU" sz="1800" b="1" dirty="0"/>
              <a:t>их взаимным расположением.</a:t>
            </a:r>
            <a:r>
              <a:rPr lang="ru-RU" sz="1800" dirty="0"/>
              <a:t> </a:t>
            </a:r>
          </a:p>
          <a:p>
            <a:pPr>
              <a:spcAft>
                <a:spcPts val="600"/>
              </a:spcAft>
            </a:pPr>
            <a:r>
              <a:rPr lang="ru-RU" sz="1800" dirty="0"/>
              <a:t>Взаимное расположение частей (узлов) указано как отдельный признак, без всякой привязки к мнимому «единому корпусу».</a:t>
            </a:r>
          </a:p>
        </p:txBody>
      </p:sp>
      <p:sp>
        <p:nvSpPr>
          <p:cNvPr id="2" name="Текст 1"/>
          <p:cNvSpPr>
            <a:spLocks noGrp="1"/>
          </p:cNvSpPr>
          <p:nvPr>
            <p:ph type="body" sz="quarter" idx="10"/>
          </p:nvPr>
        </p:nvSpPr>
        <p:spPr>
          <a:xfrm>
            <a:off x="826851" y="223284"/>
            <a:ext cx="7830765" cy="879394"/>
          </a:xfrm>
        </p:spPr>
        <p:txBody>
          <a:bodyPr/>
          <a:lstStyle/>
          <a:p>
            <a:r>
              <a:rPr lang="ru-RU" sz="2800" dirty="0"/>
              <a:t>Виден ли свет в конце туннеля в решении СИП</a:t>
            </a:r>
            <a:r>
              <a:rPr lang="ru-RU" sz="2800" dirty="0" smtClean="0"/>
              <a:t>?</a:t>
            </a:r>
            <a:endParaRPr lang="ru-RU" sz="2800" dirty="0"/>
          </a:p>
        </p:txBody>
      </p:sp>
    </p:spTree>
    <p:extLst>
      <p:ext uri="{BB962C8B-B14F-4D97-AF65-F5344CB8AC3E}">
        <p14:creationId xmlns:p14="http://schemas.microsoft.com/office/powerpoint/2010/main" val="854396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919162" y="1303506"/>
            <a:ext cx="7541270" cy="4548654"/>
          </a:xfrm>
        </p:spPr>
        <p:txBody>
          <a:bodyPr/>
          <a:lstStyle/>
          <a:p>
            <a:r>
              <a:rPr lang="ru-RU" sz="1800" dirty="0" smtClean="0"/>
              <a:t>Два </a:t>
            </a:r>
            <a:r>
              <a:rPr lang="ru-RU" sz="1800" dirty="0"/>
              <a:t>отдельных устройства, которые лишь при дозаправке в воздухе временно объединяются в единую состыкованную конструкцию, и совершенно не имеет значения, представлена ли подобная система в качестве изобретения или полезной модели.</a:t>
            </a:r>
          </a:p>
          <a:p>
            <a:r>
              <a:rPr lang="ru-RU" sz="1800" dirty="0"/>
              <a:t>Узел-конус и узел-приемная штанга входят при заправке в сочленение, обеспечивающее конструктивно-функциональное единство двух узлов одной системы для дозаправки самолетов </a:t>
            </a:r>
            <a:r>
              <a:rPr lang="ru-RU" sz="1800" dirty="0" smtClean="0"/>
              <a:t/>
            </a:r>
            <a:br>
              <a:rPr lang="ru-RU" sz="1800" dirty="0" smtClean="0"/>
            </a:br>
            <a:r>
              <a:rPr lang="ru-RU" sz="1800" dirty="0" smtClean="0"/>
              <a:t>в </a:t>
            </a:r>
            <a:r>
              <a:rPr lang="ru-RU" sz="1800" dirty="0"/>
              <a:t>воздухе, </a:t>
            </a:r>
            <a:r>
              <a:rPr lang="ru-RU" sz="1800" dirty="0" smtClean="0"/>
              <a:t/>
            </a:r>
            <a:br>
              <a:rPr lang="ru-RU" sz="1800" dirty="0" smtClean="0"/>
            </a:br>
            <a:r>
              <a:rPr lang="ru-RU" sz="1800" dirty="0" smtClean="0"/>
              <a:t>и </a:t>
            </a:r>
            <a:r>
              <a:rPr lang="ru-RU" sz="1800" dirty="0"/>
              <a:t>разъединение двух </a:t>
            </a:r>
            <a:r>
              <a:rPr lang="ru-RU" sz="1800" dirty="0" smtClean="0"/>
              <a:t/>
            </a:r>
            <a:br>
              <a:rPr lang="ru-RU" sz="1800" dirty="0" smtClean="0"/>
            </a:br>
            <a:r>
              <a:rPr lang="ru-RU" sz="1800" dirty="0" smtClean="0"/>
              <a:t>узлов </a:t>
            </a:r>
            <a:r>
              <a:rPr lang="ru-RU" sz="1800" dirty="0"/>
              <a:t>после заправки </a:t>
            </a:r>
            <a:r>
              <a:rPr lang="ru-RU" sz="1800" dirty="0" smtClean="0"/>
              <a:t/>
            </a:r>
            <a:br>
              <a:rPr lang="ru-RU" sz="1800" dirty="0" smtClean="0"/>
            </a:br>
            <a:r>
              <a:rPr lang="ru-RU" sz="1800" dirty="0" smtClean="0"/>
              <a:t>не </a:t>
            </a:r>
            <a:r>
              <a:rPr lang="ru-RU" sz="1800" dirty="0"/>
              <a:t>говорит о том, что </a:t>
            </a:r>
            <a:r>
              <a:rPr lang="ru-RU" sz="1800" dirty="0" smtClean="0"/>
              <a:t/>
            </a:r>
            <a:br>
              <a:rPr lang="ru-RU" sz="1800" dirty="0" smtClean="0"/>
            </a:br>
            <a:r>
              <a:rPr lang="ru-RU" sz="1800" dirty="0" smtClean="0"/>
              <a:t>конструктивно-</a:t>
            </a:r>
            <a:br>
              <a:rPr lang="ru-RU" sz="1800" dirty="0" smtClean="0"/>
            </a:br>
            <a:r>
              <a:rPr lang="ru-RU" sz="1800" dirty="0" smtClean="0"/>
              <a:t>функциональное </a:t>
            </a:r>
            <a:br>
              <a:rPr lang="ru-RU" sz="1800" dirty="0" smtClean="0"/>
            </a:br>
            <a:r>
              <a:rPr lang="ru-RU" sz="1800" dirty="0" smtClean="0"/>
              <a:t>единство </a:t>
            </a:r>
            <a:r>
              <a:rPr lang="ru-RU" sz="1800" dirty="0"/>
              <a:t>между узлами </a:t>
            </a:r>
            <a:r>
              <a:rPr lang="ru-RU" sz="1800" dirty="0" smtClean="0"/>
              <a:t/>
            </a:r>
            <a:br>
              <a:rPr lang="ru-RU" sz="1800" dirty="0" smtClean="0"/>
            </a:br>
            <a:r>
              <a:rPr lang="ru-RU" sz="1800" dirty="0" smtClean="0"/>
              <a:t>пропало</a:t>
            </a:r>
            <a:r>
              <a:rPr lang="ru-RU" sz="1800" dirty="0"/>
              <a:t>.</a:t>
            </a:r>
          </a:p>
          <a:p>
            <a:endParaRPr lang="ru-RU" sz="1800" dirty="0"/>
          </a:p>
        </p:txBody>
      </p:sp>
      <p:sp>
        <p:nvSpPr>
          <p:cNvPr id="2" name="Текст 1"/>
          <p:cNvSpPr>
            <a:spLocks noGrp="1"/>
          </p:cNvSpPr>
          <p:nvPr>
            <p:ph type="body" sz="quarter" idx="10"/>
          </p:nvPr>
        </p:nvSpPr>
        <p:spPr/>
        <p:txBody>
          <a:bodyPr/>
          <a:lstStyle/>
          <a:p>
            <a:r>
              <a:rPr lang="ru-RU" sz="2600" dirty="0"/>
              <a:t>Система для дозаправки самолетов в воздухе</a:t>
            </a:r>
          </a:p>
        </p:txBody>
      </p:sp>
      <p:pic>
        <p:nvPicPr>
          <p:cNvPr id="6" name="Picture 2" descr="C:\Users\Валерий Юрьевич\Documents\СМИ (Статьи)\Мои статьи\Опубликованные\ИЗ, ПМ, ПО\ИЗ\Уст-во Система СИП 2015\Архив материалов\1280px-Helicopter_aerial_refuel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701" y="3681258"/>
            <a:ext cx="4297055" cy="244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99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r>
              <a:rPr lang="ru-RU" sz="2800" dirty="0" smtClean="0"/>
              <a:t>Заключение ППС от 25.04.2017 по ПМ 98656</a:t>
            </a:r>
          </a:p>
          <a:p>
            <a:pPr algn="ctr"/>
            <a:endParaRPr lang="ru-RU" sz="2000" i="1" dirty="0" smtClean="0"/>
          </a:p>
          <a:p>
            <a:pPr algn="ctr"/>
            <a:r>
              <a:rPr lang="ru-RU" sz="2000" i="1" dirty="0" smtClean="0"/>
              <a:t>Аппаратура </a:t>
            </a:r>
            <a:r>
              <a:rPr lang="ru-RU" sz="2000" i="1" dirty="0"/>
              <a:t>каналов высокочастотной связи, телемеханики, передачи данных и команд релейной защиты и противоаварийной автоматики по высоковольтным линиям электропередачи (варианты)</a:t>
            </a:r>
            <a:endParaRPr lang="ru-RU" sz="2000" dirty="0"/>
          </a:p>
        </p:txBody>
      </p:sp>
      <p:sp>
        <p:nvSpPr>
          <p:cNvPr id="3" name="Текст 2"/>
          <p:cNvSpPr>
            <a:spLocks noGrp="1"/>
          </p:cNvSpPr>
          <p:nvPr>
            <p:ph type="body" sz="quarter" idx="11"/>
          </p:nvPr>
        </p:nvSpPr>
        <p:spPr/>
        <p:txBody>
          <a:bodyPr/>
          <a:lstStyle/>
          <a:p>
            <a:endParaRPr lang="ru-RU" dirty="0" smtClean="0"/>
          </a:p>
          <a:p>
            <a:endParaRPr lang="ru-RU" dirty="0" smtClean="0"/>
          </a:p>
          <a:p>
            <a:pPr algn="ctr"/>
            <a:r>
              <a:rPr lang="ru-RU" sz="1800" dirty="0" smtClean="0"/>
              <a:t>(патент сохранен по 5 независимым пунктам)</a:t>
            </a:r>
          </a:p>
          <a:p>
            <a:pPr algn="just"/>
            <a:r>
              <a:rPr lang="ru-RU" b="1" i="1" dirty="0" smtClean="0"/>
              <a:t>В </a:t>
            </a:r>
            <a:r>
              <a:rPr lang="ru-RU" b="1" i="1" dirty="0"/>
              <a:t>отношении постановления СИП [1] следует отметить, что исследуемые в нем вопросы не опровергают сделанный выше вывод, </a:t>
            </a:r>
            <a:r>
              <a:rPr lang="ru-RU" b="1" i="1" u="sng" dirty="0"/>
              <a:t>поскольку приведенные в нем доводы лишь указывают на возможность отнесения ряда технических решений к устройствам </a:t>
            </a:r>
            <a:r>
              <a:rPr lang="ru-RU" b="1" i="1" u="sng" dirty="0">
                <a:solidFill>
                  <a:srgbClr val="FF0000"/>
                </a:solidFill>
              </a:rPr>
              <a:t>даже в случае отсутствия прямого указания на их конструктивное единство</a:t>
            </a:r>
            <a:endParaRPr lang="ru-RU" dirty="0">
              <a:solidFill>
                <a:srgbClr val="FF0000"/>
              </a:solidFill>
            </a:endParaRPr>
          </a:p>
        </p:txBody>
      </p:sp>
    </p:spTree>
    <p:extLst>
      <p:ext uri="{BB962C8B-B14F-4D97-AF65-F5344CB8AC3E}">
        <p14:creationId xmlns:p14="http://schemas.microsoft.com/office/powerpoint/2010/main" val="3288875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0"/>
          </p:nvPr>
        </p:nvSpPr>
        <p:spPr/>
        <p:txBody>
          <a:bodyPr/>
          <a:lstStyle/>
          <a:p>
            <a:r>
              <a:rPr lang="ru-RU" dirty="0"/>
              <a:t>БЛАГОДАРЮ </a:t>
            </a:r>
            <a:r>
              <a:rPr lang="ru-RU" dirty="0" smtClean="0"/>
              <a:t/>
            </a:r>
            <a:br>
              <a:rPr lang="ru-RU" dirty="0" smtClean="0"/>
            </a:br>
            <a:r>
              <a:rPr lang="ru-RU" dirty="0" smtClean="0"/>
              <a:t>ЗА </a:t>
            </a:r>
            <a:r>
              <a:rPr lang="ru-RU" dirty="0"/>
              <a:t>ВНИМАНИЕ</a:t>
            </a:r>
          </a:p>
        </p:txBody>
      </p:sp>
      <p:sp>
        <p:nvSpPr>
          <p:cNvPr id="7" name="Rectangle 3"/>
          <p:cNvSpPr txBox="1">
            <a:spLocks noChangeArrowheads="1"/>
          </p:cNvSpPr>
          <p:nvPr/>
        </p:nvSpPr>
        <p:spPr>
          <a:xfrm>
            <a:off x="1487489" y="5887454"/>
            <a:ext cx="6990590" cy="346783"/>
          </a:xfrm>
          <a:prstGeom prst="rect">
            <a:avLst/>
          </a:prstGeom>
          <a:ln/>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base">
              <a:spcBef>
                <a:spcPts val="767"/>
              </a:spcBef>
              <a:spcAft>
                <a:spcPct val="0"/>
              </a:spcAft>
            </a:pPr>
            <a:r>
              <a:rPr lang="ru-RU" altLang="ru-RU" sz="1333" dirty="0">
                <a:solidFill>
                  <a:srgbClr val="FFFFFF"/>
                </a:solidFill>
                <a:sym typeface="Calibri Bold" charset="0"/>
              </a:rPr>
              <a:t>© ООО </a:t>
            </a:r>
            <a:r>
              <a:rPr lang="en-US" altLang="ru-RU" sz="1333" dirty="0">
                <a:solidFill>
                  <a:srgbClr val="FFFFFF"/>
                </a:solidFill>
              </a:rPr>
              <a:t>«</a:t>
            </a:r>
            <a:r>
              <a:rPr lang="ru-RU" altLang="ru-RU" sz="1333" dirty="0">
                <a:solidFill>
                  <a:srgbClr val="FFFFFF"/>
                </a:solidFill>
              </a:rPr>
              <a:t>Юридическая фирма </a:t>
            </a:r>
            <a:r>
              <a:rPr lang="ru-RU" altLang="ru-RU" sz="1333" dirty="0" err="1">
                <a:solidFill>
                  <a:srgbClr val="FFFFFF"/>
                </a:solidFill>
              </a:rPr>
              <a:t>Городисский</a:t>
            </a:r>
            <a:r>
              <a:rPr lang="ru-RU" altLang="ru-RU" sz="1333" dirty="0">
                <a:solidFill>
                  <a:srgbClr val="FFFFFF"/>
                </a:solidFill>
              </a:rPr>
              <a:t> и </a:t>
            </a:r>
            <a:r>
              <a:rPr lang="ru-RU" altLang="ru-RU" sz="1333" dirty="0" smtClean="0">
                <a:solidFill>
                  <a:srgbClr val="FFFFFF"/>
                </a:solidFill>
              </a:rPr>
              <a:t>Партнёры</a:t>
            </a:r>
            <a:r>
              <a:rPr lang="en-US" altLang="ru-RU" sz="1333" dirty="0">
                <a:solidFill>
                  <a:srgbClr val="FFFFFF"/>
                </a:solidFill>
              </a:rPr>
              <a:t>»</a:t>
            </a:r>
            <a:r>
              <a:rPr lang="ru-RU" altLang="ru-RU" sz="1333" dirty="0">
                <a:solidFill>
                  <a:srgbClr val="FFFFFF"/>
                </a:solidFill>
              </a:rPr>
              <a:t>, </a:t>
            </a:r>
            <a:r>
              <a:rPr lang="ru-RU" altLang="ru-RU" sz="1333" dirty="0" smtClean="0">
                <a:solidFill>
                  <a:srgbClr val="FFFFFF"/>
                </a:solidFill>
              </a:rPr>
              <a:t>2017</a:t>
            </a:r>
            <a:r>
              <a:rPr lang="ru-RU" altLang="ru-RU" sz="1333" dirty="0" smtClean="0">
                <a:solidFill>
                  <a:srgbClr val="FFFFFF"/>
                </a:solidFill>
                <a:sym typeface="Calibri Bold" charset="0"/>
              </a:rPr>
              <a:t> </a:t>
            </a:r>
            <a:endParaRPr lang="ru-RU" altLang="ru-RU" sz="1333" b="1" cap="all" dirty="0">
              <a:solidFill>
                <a:srgbClr val="FFFFFF"/>
              </a:solidFill>
            </a:endParaRPr>
          </a:p>
        </p:txBody>
      </p:sp>
      <p:sp>
        <p:nvSpPr>
          <p:cNvPr id="8" name="Текст 4"/>
          <p:cNvSpPr txBox="1">
            <a:spLocks/>
          </p:cNvSpPr>
          <p:nvPr/>
        </p:nvSpPr>
        <p:spPr>
          <a:xfrm>
            <a:off x="4715334" y="1596257"/>
            <a:ext cx="4166020" cy="84923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000" b="1" kern="1200" cap="all" baseline="0">
                <a:solidFill>
                  <a:schemeClr val="bg1"/>
                </a:solidFill>
                <a:latin typeface="HeliosCond" panose="020B05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400" dirty="0" smtClean="0"/>
              <a:t>ЮРИДИЧЕСКАЯ </a:t>
            </a:r>
            <a:r>
              <a:rPr lang="ru-RU" sz="2400" dirty="0"/>
              <a:t>ФИРМА «ГОРОДИССКИЙ И ПАРТНЁРЫ»</a:t>
            </a:r>
          </a:p>
        </p:txBody>
      </p:sp>
      <p:grpSp>
        <p:nvGrpSpPr>
          <p:cNvPr id="9" name="Group 648"/>
          <p:cNvGrpSpPr/>
          <p:nvPr/>
        </p:nvGrpSpPr>
        <p:grpSpPr>
          <a:xfrm>
            <a:off x="5117173" y="2659995"/>
            <a:ext cx="3651537" cy="2296011"/>
            <a:chOff x="78405" y="19389"/>
            <a:chExt cx="2567305" cy="1833774"/>
          </a:xfrm>
        </p:grpSpPr>
        <p:sp>
          <p:nvSpPr>
            <p:cNvPr id="10" name="Shape 643"/>
            <p:cNvSpPr/>
            <p:nvPr/>
          </p:nvSpPr>
          <p:spPr>
            <a:xfrm>
              <a:off x="391149" y="19389"/>
              <a:ext cx="2254561" cy="18337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eaLnBrk="0" fontAlgn="base" hangingPunct="0">
                <a:lnSpc>
                  <a:spcPct val="110000"/>
                </a:lnSpc>
                <a:spcBef>
                  <a:spcPts val="1800"/>
                </a:spcBef>
                <a:spcAft>
                  <a:spcPct val="0"/>
                </a:spcAft>
                <a:defRPr sz="1800">
                  <a:solidFill>
                    <a:srgbClr val="000000"/>
                  </a:solidFill>
                </a:defRPr>
              </a:pPr>
              <a:r>
                <a:rPr sz="1400" dirty="0">
                  <a:solidFill>
                    <a:schemeClr val="bg1"/>
                  </a:solidFill>
                  <a:sym typeface="Gill Sans" charset="0"/>
                </a:rPr>
                <a:t>+7 (495) 937 </a:t>
              </a:r>
              <a:r>
                <a:rPr sz="1400" dirty="0" smtClean="0">
                  <a:solidFill>
                    <a:schemeClr val="bg1"/>
                  </a:solidFill>
                  <a:sym typeface="Gill Sans" charset="0"/>
                </a:rPr>
                <a:t>6116</a:t>
              </a:r>
              <a:endParaRPr sz="1400" dirty="0">
                <a:solidFill>
                  <a:schemeClr val="bg1"/>
                </a:solidFill>
                <a:ea typeface="Gill Sans"/>
                <a:cs typeface="Gill Sans"/>
                <a:sym typeface="Gill Sans"/>
              </a:endParaRPr>
            </a:p>
            <a:p>
              <a:pPr eaLnBrk="0" fontAlgn="base" hangingPunct="0">
                <a:lnSpc>
                  <a:spcPct val="110000"/>
                </a:lnSpc>
                <a:spcBef>
                  <a:spcPts val="1200"/>
                </a:spcBef>
                <a:spcAft>
                  <a:spcPct val="0"/>
                </a:spcAft>
                <a:defRPr sz="1800">
                  <a:solidFill>
                    <a:srgbClr val="000000"/>
                  </a:solidFill>
                </a:defRPr>
              </a:pPr>
              <a:r>
                <a:rPr sz="1400" dirty="0">
                  <a:solidFill>
                    <a:schemeClr val="bg1"/>
                  </a:solidFill>
                  <a:sym typeface="Gill Sans" charset="0"/>
                </a:rPr>
                <a:t>+7 (495) 937 </a:t>
              </a:r>
              <a:r>
                <a:rPr sz="1400" dirty="0" smtClean="0">
                  <a:solidFill>
                    <a:schemeClr val="bg1"/>
                  </a:solidFill>
                  <a:sym typeface="Gill Sans" charset="0"/>
                </a:rPr>
                <a:t>6104</a:t>
              </a:r>
              <a:endParaRPr sz="1400" dirty="0">
                <a:solidFill>
                  <a:schemeClr val="bg1"/>
                </a:solidFill>
                <a:ea typeface="Gill Sans"/>
                <a:cs typeface="Gill Sans"/>
                <a:sym typeface="Gill Sans"/>
              </a:endParaRPr>
            </a:p>
            <a:p>
              <a:pPr eaLnBrk="0" fontAlgn="base" hangingPunct="0">
                <a:lnSpc>
                  <a:spcPct val="110000"/>
                </a:lnSpc>
                <a:spcBef>
                  <a:spcPts val="1200"/>
                </a:spcBef>
                <a:spcAft>
                  <a:spcPct val="0"/>
                </a:spcAft>
                <a:defRPr sz="1800">
                  <a:solidFill>
                    <a:srgbClr val="000000"/>
                  </a:solidFill>
                </a:defRPr>
              </a:pPr>
              <a:r>
                <a:rPr lang="en-US" sz="1400" dirty="0">
                  <a:solidFill>
                    <a:schemeClr val="bg1"/>
                  </a:solidFill>
                  <a:sym typeface="Gill Sans" charset="0"/>
                </a:rPr>
                <a:t>JermakyanV</a:t>
              </a:r>
              <a:r>
                <a:rPr sz="1400" dirty="0" smtClean="0">
                  <a:solidFill>
                    <a:schemeClr val="bg1"/>
                  </a:solidFill>
                  <a:sym typeface="Gill Sans" charset="0"/>
                </a:rPr>
                <a:t>@gorodissky.ru</a:t>
              </a:r>
              <a:endParaRPr sz="1400" dirty="0">
                <a:solidFill>
                  <a:schemeClr val="bg1"/>
                </a:solidFill>
                <a:ea typeface="Gill Sans"/>
                <a:cs typeface="Gill Sans"/>
                <a:sym typeface="Gill Sans"/>
              </a:endParaRPr>
            </a:p>
            <a:p>
              <a:pPr eaLnBrk="0" fontAlgn="base" hangingPunct="0">
                <a:lnSpc>
                  <a:spcPct val="110000"/>
                </a:lnSpc>
                <a:spcBef>
                  <a:spcPct val="0"/>
                </a:spcBef>
                <a:spcAft>
                  <a:spcPct val="0"/>
                </a:spcAft>
                <a:defRPr sz="1800">
                  <a:solidFill>
                    <a:srgbClr val="000000"/>
                  </a:solidFill>
                </a:defRPr>
              </a:pPr>
              <a:endParaRPr sz="1400" dirty="0">
                <a:solidFill>
                  <a:schemeClr val="bg1"/>
                </a:solidFill>
                <a:ea typeface="Gill Sans"/>
                <a:cs typeface="Gill Sans"/>
                <a:sym typeface="Gill Sans"/>
              </a:endParaRPr>
            </a:p>
            <a:p>
              <a:pPr eaLnBrk="0" fontAlgn="base" hangingPunct="0">
                <a:lnSpc>
                  <a:spcPct val="110000"/>
                </a:lnSpc>
                <a:spcBef>
                  <a:spcPct val="0"/>
                </a:spcBef>
                <a:spcAft>
                  <a:spcPct val="0"/>
                </a:spcAft>
                <a:defRPr sz="1800">
                  <a:solidFill>
                    <a:srgbClr val="000000"/>
                  </a:solidFill>
                </a:defRPr>
              </a:pPr>
              <a:r>
                <a:rPr lang="ru-RU" sz="1400" dirty="0">
                  <a:solidFill>
                    <a:schemeClr val="bg1"/>
                  </a:solidFill>
                  <a:sym typeface="Gill Sans" charset="0"/>
                </a:rPr>
                <a:t>Москва,</a:t>
              </a:r>
              <a:r>
                <a:rPr lang="en-US" sz="1400" dirty="0">
                  <a:solidFill>
                    <a:schemeClr val="bg1"/>
                  </a:solidFill>
                  <a:sym typeface="Gill Sans" charset="0"/>
                </a:rPr>
                <a:t> </a:t>
              </a:r>
              <a:r>
                <a:rPr lang="ru-RU" sz="1400" dirty="0">
                  <a:solidFill>
                    <a:schemeClr val="bg1"/>
                  </a:solidFill>
                  <a:sym typeface="Gill Sans" charset="0"/>
                </a:rPr>
                <a:t>129090</a:t>
              </a:r>
              <a:r>
                <a:rPr lang="en-US" sz="1400" dirty="0">
                  <a:solidFill>
                    <a:schemeClr val="bg1"/>
                  </a:solidFill>
                  <a:sym typeface="Gill Sans" charset="0"/>
                </a:rPr>
                <a:t/>
              </a:r>
              <a:br>
                <a:rPr lang="en-US" sz="1400" dirty="0">
                  <a:solidFill>
                    <a:schemeClr val="bg1"/>
                  </a:solidFill>
                  <a:sym typeface="Gill Sans" charset="0"/>
                </a:rPr>
              </a:br>
              <a:r>
                <a:rPr lang="ru-RU" sz="1400" dirty="0" err="1" smtClean="0">
                  <a:solidFill>
                    <a:schemeClr val="bg1"/>
                  </a:solidFill>
                  <a:sym typeface="Gill Sans" charset="0"/>
                </a:rPr>
                <a:t>Б.Спасская</a:t>
              </a:r>
              <a:r>
                <a:rPr lang="ru-RU" sz="1400" dirty="0" smtClean="0">
                  <a:solidFill>
                    <a:schemeClr val="bg1"/>
                  </a:solidFill>
                  <a:sym typeface="Gill Sans" charset="0"/>
                </a:rPr>
                <a:t> ул. </a:t>
              </a:r>
              <a:r>
                <a:rPr lang="en-US" sz="1400" dirty="0" smtClean="0">
                  <a:solidFill>
                    <a:schemeClr val="bg1"/>
                  </a:solidFill>
                  <a:sym typeface="Gill Sans" charset="0"/>
                </a:rPr>
                <a:t>25, </a:t>
              </a:r>
              <a:r>
                <a:rPr lang="ru-RU" sz="1400" dirty="0" err="1" smtClean="0">
                  <a:solidFill>
                    <a:schemeClr val="bg1"/>
                  </a:solidFill>
                  <a:sym typeface="Gill Sans" charset="0"/>
                </a:rPr>
                <a:t>стр</a:t>
              </a:r>
              <a:r>
                <a:rPr lang="en-US" sz="1400" dirty="0" smtClean="0">
                  <a:solidFill>
                    <a:schemeClr val="bg1"/>
                  </a:solidFill>
                  <a:sym typeface="Gill Sans" charset="0"/>
                </a:rPr>
                <a:t>. 3 </a:t>
              </a:r>
              <a:r>
                <a:rPr lang="ru-RU" sz="1400" dirty="0" smtClean="0">
                  <a:solidFill>
                    <a:schemeClr val="bg1"/>
                  </a:solidFill>
                  <a:sym typeface="Gill Sans" charset="0"/>
                </a:rPr>
                <a:t/>
              </a:r>
              <a:br>
                <a:rPr lang="ru-RU" sz="1400" dirty="0" smtClean="0">
                  <a:solidFill>
                    <a:schemeClr val="bg1"/>
                  </a:solidFill>
                  <a:sym typeface="Gill Sans" charset="0"/>
                </a:rPr>
              </a:br>
              <a:r>
                <a:rPr lang="en-US" sz="1400" dirty="0" smtClean="0">
                  <a:solidFill>
                    <a:schemeClr val="bg1"/>
                  </a:solidFill>
                  <a:sym typeface="Gill Sans" charset="0"/>
                </a:rPr>
                <a:t/>
              </a:r>
              <a:br>
                <a:rPr lang="en-US" sz="1400" dirty="0" smtClean="0">
                  <a:solidFill>
                    <a:schemeClr val="bg1"/>
                  </a:solidFill>
                  <a:sym typeface="Gill Sans" charset="0"/>
                </a:rPr>
              </a:br>
              <a:r>
                <a:rPr lang="en-US" sz="1400" dirty="0" smtClean="0">
                  <a:solidFill>
                    <a:schemeClr val="bg1"/>
                  </a:solidFill>
                  <a:sym typeface="Gill Sans" charset="0"/>
                </a:rPr>
                <a:t>www.gorodissky.ru</a:t>
              </a:r>
            </a:p>
          </p:txBody>
        </p:sp>
        <p:pic>
          <p:nvPicPr>
            <p:cNvPr id="11" name="image138.png"/>
            <p:cNvPicPr/>
            <p:nvPr/>
          </p:nvPicPr>
          <p:blipFill>
            <a:blip r:embed="rId2">
              <a:biLevel thresh="25000"/>
              <a:extLst/>
            </a:blip>
            <a:stretch>
              <a:fillRect/>
            </a:stretch>
          </p:blipFill>
          <p:spPr>
            <a:xfrm>
              <a:off x="103971" y="723476"/>
              <a:ext cx="154907" cy="101346"/>
            </a:xfrm>
            <a:prstGeom prst="rect">
              <a:avLst/>
            </a:prstGeom>
            <a:ln w="12700" cap="flat">
              <a:noFill/>
              <a:miter lim="400000"/>
            </a:ln>
            <a:effectLst/>
          </p:spPr>
        </p:pic>
        <p:pic>
          <p:nvPicPr>
            <p:cNvPr id="12" name="image139.png"/>
            <p:cNvPicPr/>
            <p:nvPr/>
          </p:nvPicPr>
          <p:blipFill>
            <a:blip r:embed="rId3">
              <a:biLevel thresh="25000"/>
              <a:extLst/>
            </a:blip>
            <a:stretch>
              <a:fillRect/>
            </a:stretch>
          </p:blipFill>
          <p:spPr>
            <a:xfrm>
              <a:off x="78405" y="100932"/>
              <a:ext cx="145960" cy="150441"/>
            </a:xfrm>
            <a:prstGeom prst="rect">
              <a:avLst/>
            </a:prstGeom>
            <a:ln w="12700" cap="flat">
              <a:noFill/>
              <a:miter lim="400000"/>
            </a:ln>
            <a:effectLst/>
          </p:spPr>
        </p:pic>
        <p:pic>
          <p:nvPicPr>
            <p:cNvPr id="13" name="image140.png"/>
            <p:cNvPicPr/>
            <p:nvPr/>
          </p:nvPicPr>
          <p:blipFill>
            <a:blip r:embed="rId4">
              <a:biLevel thresh="25000"/>
              <a:extLst/>
            </a:blip>
            <a:stretch>
              <a:fillRect/>
            </a:stretch>
          </p:blipFill>
          <p:spPr>
            <a:xfrm>
              <a:off x="89105" y="393839"/>
              <a:ext cx="147179" cy="150088"/>
            </a:xfrm>
            <a:prstGeom prst="rect">
              <a:avLst/>
            </a:prstGeom>
            <a:ln w="12700" cap="flat">
              <a:noFill/>
              <a:miter lim="400000"/>
            </a:ln>
            <a:effectLst/>
          </p:spPr>
        </p:pic>
        <p:pic>
          <p:nvPicPr>
            <p:cNvPr id="14" name="image141.png"/>
            <p:cNvPicPr/>
            <p:nvPr/>
          </p:nvPicPr>
          <p:blipFill>
            <a:blip r:embed="rId5">
              <a:biLevel thresh="25000"/>
              <a:extLst/>
            </a:blip>
            <a:stretch>
              <a:fillRect/>
            </a:stretch>
          </p:blipFill>
          <p:spPr>
            <a:xfrm>
              <a:off x="112650" y="1123401"/>
              <a:ext cx="133926" cy="196459"/>
            </a:xfrm>
            <a:prstGeom prst="rect">
              <a:avLst/>
            </a:prstGeom>
            <a:ln w="12700" cap="flat">
              <a:noFill/>
              <a:miter lim="400000"/>
            </a:ln>
            <a:effectLst/>
          </p:spPr>
        </p:pic>
      </p:grpSp>
      <p:pic>
        <p:nvPicPr>
          <p:cNvPr id="15" name="Рисунок 1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5153536" y="4614035"/>
            <a:ext cx="282475" cy="229179"/>
          </a:xfrm>
          <a:prstGeom prst="rect">
            <a:avLst/>
          </a:prstGeom>
        </p:spPr>
      </p:pic>
    </p:spTree>
    <p:extLst>
      <p:ext uri="{BB962C8B-B14F-4D97-AF65-F5344CB8AC3E}">
        <p14:creationId xmlns:p14="http://schemas.microsoft.com/office/powerpoint/2010/main" val="262165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r>
              <a:rPr lang="ru-RU" dirty="0"/>
              <a:t>этапы «</a:t>
            </a:r>
            <a:r>
              <a:rPr lang="ru-RU" dirty="0" err="1"/>
              <a:t>хамелеонизации</a:t>
            </a:r>
            <a:r>
              <a:rPr lang="ru-RU" dirty="0"/>
              <a:t>» устройства</a:t>
            </a:r>
          </a:p>
        </p:txBody>
      </p:sp>
      <p:sp>
        <p:nvSpPr>
          <p:cNvPr id="3" name="Текст 2"/>
          <p:cNvSpPr>
            <a:spLocks noGrp="1"/>
          </p:cNvSpPr>
          <p:nvPr>
            <p:ph type="body" sz="quarter" idx="11"/>
          </p:nvPr>
        </p:nvSpPr>
        <p:spPr/>
        <p:txBody>
          <a:bodyPr/>
          <a:lstStyle/>
          <a:p>
            <a:r>
              <a:rPr lang="ru-RU" sz="2000" dirty="0"/>
              <a:t>подача заявки на ИЗ</a:t>
            </a:r>
          </a:p>
          <a:p>
            <a:r>
              <a:rPr lang="ru-RU" sz="2000" dirty="0" smtClean="0"/>
              <a:t>преобразование </a:t>
            </a:r>
            <a:r>
              <a:rPr lang="ru-RU" sz="2000" dirty="0"/>
              <a:t>в заявку на ПМ</a:t>
            </a:r>
          </a:p>
          <a:p>
            <a:endParaRPr lang="ru-RU" sz="2000" dirty="0"/>
          </a:p>
        </p:txBody>
      </p:sp>
      <p:sp>
        <p:nvSpPr>
          <p:cNvPr id="4" name="Текст 3"/>
          <p:cNvSpPr>
            <a:spLocks noGrp="1"/>
          </p:cNvSpPr>
          <p:nvPr>
            <p:ph type="body" sz="quarter" idx="12"/>
          </p:nvPr>
        </p:nvSpPr>
        <p:spPr/>
        <p:txBody>
          <a:bodyPr/>
          <a:lstStyle/>
          <a:p>
            <a:r>
              <a:rPr lang="ru-RU" sz="2000" dirty="0"/>
              <a:t>выдача патента № 136834 на ПМ</a:t>
            </a:r>
          </a:p>
          <a:p>
            <a:r>
              <a:rPr lang="ru-RU" sz="2000" dirty="0" smtClean="0"/>
              <a:t>аннулирование </a:t>
            </a:r>
            <a:r>
              <a:rPr lang="ru-RU" sz="2000" dirty="0"/>
              <a:t>патента в ППС  как не  относящегося к устройству</a:t>
            </a:r>
          </a:p>
          <a:p>
            <a:endParaRPr lang="ru-RU" sz="2000" dirty="0"/>
          </a:p>
        </p:txBody>
      </p:sp>
    </p:spTree>
    <p:extLst>
      <p:ext uri="{BB962C8B-B14F-4D97-AF65-F5344CB8AC3E}">
        <p14:creationId xmlns:p14="http://schemas.microsoft.com/office/powerpoint/2010/main" val="27637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1"/>
          </p:nvPr>
        </p:nvSpPr>
        <p:spPr/>
        <p:txBody>
          <a:bodyPr/>
          <a:lstStyle/>
          <a:p>
            <a:r>
              <a:rPr lang="ru-RU" dirty="0"/>
              <a:t>«Технологическая линия для изготовления арматуры из композиционного материала, включающая </a:t>
            </a:r>
            <a:r>
              <a:rPr lang="ru-RU" dirty="0" err="1"/>
              <a:t>шпулярник</a:t>
            </a:r>
            <a:r>
              <a:rPr lang="ru-RU" dirty="0"/>
              <a:t> 1, </a:t>
            </a:r>
            <a:r>
              <a:rPr lang="ru-RU" dirty="0" smtClean="0"/>
              <a:t/>
            </a:r>
            <a:br>
              <a:rPr lang="ru-RU" dirty="0" smtClean="0"/>
            </a:br>
            <a:r>
              <a:rPr lang="ru-RU" dirty="0" smtClean="0"/>
              <a:t>узел </a:t>
            </a:r>
            <a:r>
              <a:rPr lang="ru-RU" dirty="0"/>
              <a:t>2 ориентирования и натяжения армирующих нитей, устройство 3 для нагрева или отжига армирующих нитей, узел 4 пропитки связующим, формообразующее устройство, намотчик 5, </a:t>
            </a:r>
            <a:r>
              <a:rPr lang="ru-RU" dirty="0" err="1"/>
              <a:t>полимеризационную</a:t>
            </a:r>
            <a:r>
              <a:rPr lang="ru-RU" dirty="0"/>
              <a:t> камеру 7, узел 6 нанесения абразива, тянущее 10 и отрезное 11 устройства, </a:t>
            </a:r>
            <a:r>
              <a:rPr lang="ru-RU" i="1" dirty="0">
                <a:solidFill>
                  <a:srgbClr val="4767A9"/>
                </a:solidFill>
              </a:rPr>
              <a:t>отличающаяся</a:t>
            </a:r>
            <a:r>
              <a:rPr lang="ru-RU" dirty="0"/>
              <a:t> тем, что </a:t>
            </a:r>
            <a:r>
              <a:rPr lang="ru-RU" b="1" dirty="0"/>
              <a:t>узел 6 нанесения абразива установлен после намотчика 5 и до </a:t>
            </a:r>
            <a:r>
              <a:rPr lang="ru-RU" b="1" dirty="0" err="1"/>
              <a:t>полимеризационной</a:t>
            </a:r>
            <a:r>
              <a:rPr lang="ru-RU" b="1" dirty="0"/>
              <a:t> камеры 7</a:t>
            </a:r>
            <a:r>
              <a:rPr lang="ru-RU" dirty="0"/>
              <a:t>, что позволяет наносить абразивное покрытие на </a:t>
            </a:r>
            <a:r>
              <a:rPr lang="ru-RU" dirty="0" err="1"/>
              <a:t>неотвержденный</a:t>
            </a:r>
            <a:r>
              <a:rPr lang="ru-RU" dirty="0"/>
              <a:t> стержень до его полимеризации и закреплять абразив связующим самого стержня</a:t>
            </a:r>
            <a:r>
              <a:rPr lang="ru-RU" dirty="0" smtClean="0"/>
              <a:t>.»</a:t>
            </a: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227" y="4228571"/>
            <a:ext cx="6965008" cy="2030670"/>
          </a:xfrm>
          <a:prstGeom prst="rect">
            <a:avLst/>
          </a:prstGeom>
        </p:spPr>
      </p:pic>
    </p:spTree>
    <p:extLst>
      <p:ext uri="{BB962C8B-B14F-4D97-AF65-F5344CB8AC3E}">
        <p14:creationId xmlns:p14="http://schemas.microsoft.com/office/powerpoint/2010/main" val="239724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11"/>
          </p:nvPr>
        </p:nvSpPr>
        <p:spPr/>
        <p:txBody>
          <a:bodyPr/>
          <a:lstStyle/>
          <a:p>
            <a:r>
              <a:rPr lang="ru-RU" dirty="0"/>
              <a:t>Абразивное (песчаное) покрытие наносится на уже готовый стержень, после чего стержень вновь необходимо пропускать через </a:t>
            </a:r>
            <a:r>
              <a:rPr lang="ru-RU" dirty="0" err="1"/>
              <a:t>полимеризационную</a:t>
            </a:r>
            <a:r>
              <a:rPr lang="ru-RU" dirty="0"/>
              <a:t> камеру, для отверждения связующего (клеевого слоя) песчаного покрытия, при этом песчаное покрытие, нанесенное на уже отвержденный стержень, держится на нем только за счет адгезионных сил клеевого слоя, прочность которого ниже прочности связующего стержня.</a:t>
            </a:r>
          </a:p>
          <a:p>
            <a:r>
              <a:rPr lang="ru-RU" b="1" dirty="0"/>
              <a:t>В новой линии</a:t>
            </a:r>
            <a:r>
              <a:rPr lang="ru-RU" dirty="0"/>
              <a:t> песок наносится не на готовый стержень, а </a:t>
            </a:r>
            <a:r>
              <a:rPr lang="ru-RU" dirty="0" smtClean="0"/>
              <a:t/>
            </a:r>
            <a:br>
              <a:rPr lang="ru-RU" dirty="0" smtClean="0"/>
            </a:br>
            <a:r>
              <a:rPr lang="ru-RU" dirty="0" smtClean="0"/>
              <a:t>в </a:t>
            </a:r>
            <a:r>
              <a:rPr lang="ru-RU" dirty="0"/>
              <a:t>процессе изготовления стержня,  и это позволяет при той же длине линии по сравнению с прототипом увеличить производительность линии и получить песчаное покрытие, закрепленное связующим материалом самого стержня.</a:t>
            </a:r>
          </a:p>
          <a:p>
            <a:endParaRPr lang="ru-RU" dirty="0"/>
          </a:p>
        </p:txBody>
      </p:sp>
      <p:sp>
        <p:nvSpPr>
          <p:cNvPr id="5" name="Текст 4"/>
          <p:cNvSpPr>
            <a:spLocks noGrp="1"/>
          </p:cNvSpPr>
          <p:nvPr>
            <p:ph type="body" sz="quarter" idx="10"/>
          </p:nvPr>
        </p:nvSpPr>
        <p:spPr/>
        <p:txBody>
          <a:bodyPr/>
          <a:lstStyle/>
          <a:p>
            <a:r>
              <a:rPr lang="ru-RU" dirty="0"/>
              <a:t>Недостаток известного </a:t>
            </a:r>
            <a:r>
              <a:rPr lang="ru-RU" dirty="0" smtClean="0"/>
              <a:t>устройства</a:t>
            </a:r>
            <a:endParaRPr lang="ru-RU" dirty="0"/>
          </a:p>
        </p:txBody>
      </p:sp>
    </p:spTree>
    <p:extLst>
      <p:ext uri="{BB962C8B-B14F-4D97-AF65-F5344CB8AC3E}">
        <p14:creationId xmlns:p14="http://schemas.microsoft.com/office/powerpoint/2010/main" val="422669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1"/>
          </p:nvPr>
        </p:nvSpPr>
        <p:spPr/>
        <p:txBody>
          <a:bodyPr/>
          <a:lstStyle/>
          <a:p>
            <a:r>
              <a:rPr lang="ru-RU" dirty="0"/>
              <a:t>«При совместном применении каждое из устройств в технологической линии по оспариваемому патенту реализует присущее ему функциональное назначение, которое сохраняется вне зависимости от того, находятся ли остальные устройства в работоспособном состоянии.</a:t>
            </a:r>
          </a:p>
          <a:p>
            <a:r>
              <a:rPr lang="ru-RU" dirty="0"/>
              <a:t>Возможность реализации назначения технологической линии напрямую обусловлена функциями входящих в него средств. </a:t>
            </a:r>
          </a:p>
          <a:p>
            <a:r>
              <a:rPr lang="ru-RU" dirty="0">
                <a:solidFill>
                  <a:srgbClr val="4767A9"/>
                </a:solidFill>
              </a:rPr>
              <a:t>Причем в формуле и описании заявки нет каких-либо сведений о том, что указанные средства при включении их в состав комплекса претерпели какие-либо конструктивные изменения или доработки.</a:t>
            </a:r>
            <a:r>
              <a:rPr lang="ru-RU" dirty="0"/>
              <a:t>»</a:t>
            </a:r>
          </a:p>
          <a:p>
            <a:endParaRPr lang="ru-RU" dirty="0"/>
          </a:p>
        </p:txBody>
      </p:sp>
      <p:sp>
        <p:nvSpPr>
          <p:cNvPr id="2" name="Текст 1"/>
          <p:cNvSpPr>
            <a:spLocks noGrp="1"/>
          </p:cNvSpPr>
          <p:nvPr>
            <p:ph type="body" sz="quarter" idx="10"/>
          </p:nvPr>
        </p:nvSpPr>
        <p:spPr/>
        <p:txBody>
          <a:bodyPr/>
          <a:lstStyle/>
          <a:p>
            <a:r>
              <a:rPr lang="ru-RU" dirty="0"/>
              <a:t>Из решения ППС </a:t>
            </a:r>
            <a:r>
              <a:rPr lang="ru-RU" dirty="0" smtClean="0"/>
              <a:t>Роспатента</a:t>
            </a:r>
            <a:endParaRPr lang="ru-RU" dirty="0"/>
          </a:p>
        </p:txBody>
      </p:sp>
    </p:spTree>
    <p:extLst>
      <p:ext uri="{BB962C8B-B14F-4D97-AF65-F5344CB8AC3E}">
        <p14:creationId xmlns:p14="http://schemas.microsoft.com/office/powerpoint/2010/main" val="403204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11"/>
          </p:nvPr>
        </p:nvSpPr>
        <p:spPr/>
        <p:txBody>
          <a:bodyPr/>
          <a:lstStyle/>
          <a:p>
            <a:r>
              <a:rPr lang="ru-RU" dirty="0"/>
              <a:t>«Возможность их [узлов] использования в системе технологической линии для изготовления арматуры из композиционного материала, как следует из формулы </a:t>
            </a:r>
            <a:r>
              <a:rPr lang="ru-RU" dirty="0" smtClean="0"/>
              <a:t/>
            </a:r>
            <a:br>
              <a:rPr lang="ru-RU" dirty="0" smtClean="0"/>
            </a:br>
            <a:r>
              <a:rPr lang="ru-RU" dirty="0" smtClean="0"/>
              <a:t>и </a:t>
            </a:r>
            <a:r>
              <a:rPr lang="ru-RU" dirty="0"/>
              <a:t>описания заявки, обусловлена не конструкторской доработкой этих устройств, а </a:t>
            </a:r>
            <a:r>
              <a:rPr lang="ru-RU" dirty="0">
                <a:solidFill>
                  <a:srgbClr val="4767A9"/>
                </a:solidFill>
              </a:rPr>
              <a:t>необходимостью осуществления </a:t>
            </a:r>
            <a:r>
              <a:rPr lang="ru-RU" b="1" dirty="0">
                <a:solidFill>
                  <a:srgbClr val="4767A9"/>
                </a:solidFill>
              </a:rPr>
              <a:t>последовательных мероприятий</a:t>
            </a:r>
            <a:r>
              <a:rPr lang="ru-RU" dirty="0"/>
              <a:t> </a:t>
            </a:r>
            <a:r>
              <a:rPr lang="ru-RU" dirty="0" smtClean="0"/>
              <a:t>для </a:t>
            </a:r>
            <a:r>
              <a:rPr lang="ru-RU" dirty="0"/>
              <a:t>изготовления арматуры из композиционного материала»</a:t>
            </a:r>
          </a:p>
          <a:p>
            <a:r>
              <a:rPr lang="ru-RU" dirty="0"/>
              <a:t>??????</a:t>
            </a:r>
          </a:p>
          <a:p>
            <a:r>
              <a:rPr lang="ru-RU" b="1" dirty="0"/>
              <a:t>Итоговый тезис</a:t>
            </a:r>
            <a:r>
              <a:rPr lang="ru-RU" dirty="0"/>
              <a:t>: линия по патенту - не одно устройство, подтвержден СИП.</a:t>
            </a:r>
          </a:p>
          <a:p>
            <a:endParaRPr lang="ru-RU" dirty="0"/>
          </a:p>
        </p:txBody>
      </p:sp>
      <p:sp>
        <p:nvSpPr>
          <p:cNvPr id="5" name="Текст 4"/>
          <p:cNvSpPr>
            <a:spLocks noGrp="1"/>
          </p:cNvSpPr>
          <p:nvPr>
            <p:ph type="body" sz="quarter" idx="10"/>
          </p:nvPr>
        </p:nvSpPr>
        <p:spPr/>
        <p:txBody>
          <a:bodyPr/>
          <a:lstStyle/>
          <a:p>
            <a:r>
              <a:rPr lang="ru-RU" dirty="0"/>
              <a:t>Из решения СИП-227/2015</a:t>
            </a:r>
          </a:p>
        </p:txBody>
      </p:sp>
    </p:spTree>
    <p:extLst>
      <p:ext uri="{BB962C8B-B14F-4D97-AF65-F5344CB8AC3E}">
        <p14:creationId xmlns:p14="http://schemas.microsoft.com/office/powerpoint/2010/main" val="270365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0"/>
          </p:nvPr>
        </p:nvSpPr>
        <p:spPr/>
        <p:txBody>
          <a:bodyPr/>
          <a:lstStyle/>
          <a:p>
            <a:r>
              <a:rPr lang="ru-RU" sz="2500" dirty="0"/>
              <a:t>Отличительная часть формулы полезной модели</a:t>
            </a:r>
          </a:p>
        </p:txBody>
      </p:sp>
      <p:sp>
        <p:nvSpPr>
          <p:cNvPr id="7" name="Текст 6"/>
          <p:cNvSpPr>
            <a:spLocks noGrp="1"/>
          </p:cNvSpPr>
          <p:nvPr>
            <p:ph type="body" sz="quarter" idx="11"/>
          </p:nvPr>
        </p:nvSpPr>
        <p:spPr>
          <a:xfrm>
            <a:off x="919162" y="1391056"/>
            <a:ext cx="7495264" cy="4461104"/>
          </a:xfrm>
        </p:spPr>
        <p:txBody>
          <a:bodyPr/>
          <a:lstStyle/>
          <a:p>
            <a:pPr marL="457200" indent="-457200">
              <a:buClr>
                <a:srgbClr val="4767A9"/>
              </a:buClr>
              <a:buFont typeface="+mj-lt"/>
              <a:buAutoNum type="arabicParenR"/>
            </a:pPr>
            <a:r>
              <a:rPr lang="ru-RU" sz="2000" dirty="0"/>
              <a:t>узел нанесения абразива </a:t>
            </a:r>
            <a:r>
              <a:rPr lang="ru-RU" sz="2000" b="1" dirty="0"/>
              <a:t>установлен после намотчика</a:t>
            </a:r>
            <a:r>
              <a:rPr lang="ru-RU" sz="2000" dirty="0"/>
              <a:t> и </a:t>
            </a:r>
            <a:r>
              <a:rPr lang="ru-RU" sz="2000" b="1" dirty="0"/>
              <a:t>до </a:t>
            </a:r>
            <a:r>
              <a:rPr lang="ru-RU" sz="2000" b="1" dirty="0" err="1"/>
              <a:t>полимеризационной</a:t>
            </a:r>
            <a:r>
              <a:rPr lang="ru-RU" sz="2000" b="1" dirty="0"/>
              <a:t> камеры</a:t>
            </a:r>
            <a:r>
              <a:rPr lang="ru-RU" sz="2000" dirty="0"/>
              <a:t> (признак характеризует взаимное расположение трех узлов технологической линии);</a:t>
            </a:r>
          </a:p>
          <a:p>
            <a:pPr marL="457200" indent="-457200">
              <a:buClr>
                <a:srgbClr val="4767A9"/>
              </a:buClr>
              <a:buFont typeface="+mj-lt"/>
              <a:buAutoNum type="arabicParenR"/>
            </a:pPr>
            <a:r>
              <a:rPr lang="ru-RU" sz="2000" dirty="0" smtClean="0"/>
              <a:t>абразивное </a:t>
            </a:r>
            <a:r>
              <a:rPr lang="ru-RU" sz="2000" dirty="0"/>
              <a:t>покрытие наносится на </a:t>
            </a:r>
            <a:r>
              <a:rPr lang="ru-RU" sz="2000" dirty="0" err="1"/>
              <a:t>неотвержденный</a:t>
            </a:r>
            <a:r>
              <a:rPr lang="ru-RU" sz="2000" dirty="0"/>
              <a:t> стержень до его полимеризации (признак характеризует принцип работы технологической линии, учитывающий физико-механическое состояние стержня);</a:t>
            </a:r>
          </a:p>
          <a:p>
            <a:pPr marL="457200" indent="-457200">
              <a:buClr>
                <a:srgbClr val="4767A9"/>
              </a:buClr>
              <a:buFont typeface="+mj-lt"/>
              <a:buAutoNum type="arabicParenR"/>
            </a:pPr>
            <a:r>
              <a:rPr lang="ru-RU" sz="2000" dirty="0" smtClean="0"/>
              <a:t>абразив </a:t>
            </a:r>
            <a:r>
              <a:rPr lang="ru-RU" sz="2000" dirty="0"/>
              <a:t>закрепляется связующим самого стержня (признак характеризует конечное физико-механическое состояние получаемого стержня, полимерное покрытие которого включает абразив).</a:t>
            </a:r>
          </a:p>
          <a:p>
            <a:endParaRPr lang="ru-RU" sz="2000" dirty="0"/>
          </a:p>
        </p:txBody>
      </p:sp>
    </p:spTree>
    <p:extLst>
      <p:ext uri="{BB962C8B-B14F-4D97-AF65-F5344CB8AC3E}">
        <p14:creationId xmlns:p14="http://schemas.microsoft.com/office/powerpoint/2010/main" val="1241573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797668" y="1391057"/>
            <a:ext cx="7830766" cy="4519471"/>
          </a:xfrm>
        </p:spPr>
        <p:txBody>
          <a:bodyPr/>
          <a:lstStyle/>
          <a:p>
            <a:r>
              <a:rPr lang="ru-RU" dirty="0"/>
              <a:t>Судебная коллегия опираясь на заключение эксперта пришла </a:t>
            </a:r>
            <a:r>
              <a:rPr lang="ru-RU" dirty="0" smtClean="0"/>
              <a:t/>
            </a:r>
            <a:br>
              <a:rPr lang="ru-RU" dirty="0" smtClean="0"/>
            </a:br>
            <a:r>
              <a:rPr lang="ru-RU" dirty="0" smtClean="0"/>
              <a:t>к </a:t>
            </a:r>
            <a:r>
              <a:rPr lang="ru-RU" dirty="0"/>
              <a:t>выводу: «…технологическая линия по спорному патенту состоит из нескольких устройств, при этом каждое из указанных устройств в технологической линии реализует только присущее ему функциональное назначение, которое остается неизменным вне зависимости от того, находятся ли остальные устройства в работоспособном состоянии. В этой связи все указанные устройства, входящие в состав технологической линии по патенту Российской Федерации </a:t>
            </a:r>
            <a:r>
              <a:rPr lang="ru-RU" dirty="0" smtClean="0"/>
              <a:t>№ 136834</a:t>
            </a:r>
            <a:r>
              <a:rPr lang="ru-RU" dirty="0"/>
              <a:t>, являются самостоятельными устройствами, а </a:t>
            </a:r>
            <a:r>
              <a:rPr lang="ru-RU" dirty="0">
                <a:solidFill>
                  <a:srgbClr val="4767A9"/>
                </a:solidFill>
              </a:rPr>
              <a:t>их последовательное расположение обусловлено последовательностью выполнения операций заданного технологического процесса</a:t>
            </a:r>
            <a:r>
              <a:rPr lang="ru-RU" dirty="0"/>
              <a:t>, </a:t>
            </a:r>
            <a:r>
              <a:rPr lang="ru-RU" b="1" dirty="0"/>
              <a:t>что не свидетельствует о факте объединения этих устройств в единую конструкцию или изделие, а также о факте создания нового устройства с новой функцией.</a:t>
            </a:r>
          </a:p>
        </p:txBody>
      </p:sp>
      <p:sp>
        <p:nvSpPr>
          <p:cNvPr id="2" name="Текст 1"/>
          <p:cNvSpPr>
            <a:spLocks noGrp="1"/>
          </p:cNvSpPr>
          <p:nvPr>
            <p:ph type="body" sz="quarter" idx="10"/>
          </p:nvPr>
        </p:nvSpPr>
        <p:spPr/>
        <p:txBody>
          <a:bodyPr/>
          <a:lstStyle/>
          <a:p>
            <a:r>
              <a:rPr lang="ru-RU" dirty="0" smtClean="0"/>
              <a:t>Вывод судебной коллегии</a:t>
            </a:r>
            <a:endParaRPr lang="ru-RU" dirty="0"/>
          </a:p>
        </p:txBody>
      </p:sp>
    </p:spTree>
    <p:extLst>
      <p:ext uri="{BB962C8B-B14F-4D97-AF65-F5344CB8AC3E}">
        <p14:creationId xmlns:p14="http://schemas.microsoft.com/office/powerpoint/2010/main" val="2702148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1"/>
          </p:nvPr>
        </p:nvSpPr>
        <p:spPr/>
        <p:txBody>
          <a:bodyPr/>
          <a:lstStyle/>
          <a:p>
            <a:r>
              <a:rPr lang="ru-RU" dirty="0"/>
              <a:t>«Кроме того, ни в формуле полезной модели, ни в описании к заявке № 2012124459 не содержится каких-либо сведений о том, что указанные устройства при включении их в состав технологической линии претерпели </a:t>
            </a:r>
            <a:r>
              <a:rPr lang="ru-RU" dirty="0">
                <a:solidFill>
                  <a:srgbClr val="4767A9"/>
                </a:solidFill>
              </a:rPr>
              <a:t>какие-либо конструктивные изменения или доработки</a:t>
            </a:r>
            <a:r>
              <a:rPr lang="ru-RU" dirty="0"/>
              <a:t>».</a:t>
            </a:r>
          </a:p>
          <a:p>
            <a:endParaRPr lang="ru-RU" dirty="0" smtClean="0"/>
          </a:p>
          <a:p>
            <a:r>
              <a:rPr lang="ru-RU" dirty="0" smtClean="0"/>
              <a:t>Что </a:t>
            </a:r>
            <a:r>
              <a:rPr lang="ru-RU" dirty="0"/>
              <a:t>следует понимать под «какими-либо конструктивными изменениями или доработками»?</a:t>
            </a:r>
          </a:p>
          <a:p>
            <a:endParaRPr lang="ru-RU" dirty="0"/>
          </a:p>
        </p:txBody>
      </p:sp>
      <p:sp>
        <p:nvSpPr>
          <p:cNvPr id="2" name="Текст 1"/>
          <p:cNvSpPr>
            <a:spLocks noGrp="1"/>
          </p:cNvSpPr>
          <p:nvPr>
            <p:ph type="body" sz="quarter" idx="10"/>
          </p:nvPr>
        </p:nvSpPr>
        <p:spPr/>
        <p:txBody>
          <a:bodyPr/>
          <a:lstStyle/>
          <a:p>
            <a:r>
              <a:rPr lang="ru-RU" dirty="0"/>
              <a:t>Из решения </a:t>
            </a:r>
            <a:r>
              <a:rPr lang="ru-RU" dirty="0" smtClean="0"/>
              <a:t>СИП-227/2015</a:t>
            </a:r>
            <a:endParaRPr lang="ru-RU" dirty="0"/>
          </a:p>
        </p:txBody>
      </p:sp>
    </p:spTree>
    <p:extLst>
      <p:ext uri="{BB962C8B-B14F-4D97-AF65-F5344CB8AC3E}">
        <p14:creationId xmlns:p14="http://schemas.microsoft.com/office/powerpoint/2010/main" val="3183479933"/>
      </p:ext>
    </p:extLst>
  </p:cSld>
  <p:clrMapOvr>
    <a:masterClrMapping/>
  </p:clrMapOvr>
</p:sld>
</file>

<file path=ppt/theme/theme1.xml><?xml version="1.0" encoding="utf-8"?>
<a:theme xmlns:a="http://schemas.openxmlformats.org/drawingml/2006/main" name="Заголовок+объекты">
  <a:themeElements>
    <a:clrScheme name="Другая 11">
      <a:dk1>
        <a:srgbClr val="484C5D"/>
      </a:dk1>
      <a:lt1>
        <a:srgbClr val="FFFFFF"/>
      </a:lt1>
      <a:dk2>
        <a:srgbClr val="4767A9"/>
      </a:dk2>
      <a:lt2>
        <a:srgbClr val="EEECE1"/>
      </a:lt2>
      <a:accent1>
        <a:srgbClr val="4767A9"/>
      </a:accent1>
      <a:accent2>
        <a:srgbClr val="484C5D"/>
      </a:accent2>
      <a:accent3>
        <a:srgbClr val="EF932D"/>
      </a:accent3>
      <a:accent4>
        <a:srgbClr val="EC595F"/>
      </a:accent4>
      <a:accent5>
        <a:srgbClr val="599999"/>
      </a:accent5>
      <a:accent6>
        <a:srgbClr val="709661"/>
      </a:accent6>
      <a:hlink>
        <a:srgbClr val="0000FF"/>
      </a:hlink>
      <a:folHlink>
        <a:srgbClr val="800080"/>
      </a:folHlink>
    </a:clrScheme>
    <a:fontScheme name="Другая 2">
      <a:majorFont>
        <a:latin typeface="HeliosCondC"/>
        <a:ea typeface=""/>
        <a:cs typeface=""/>
      </a:majorFont>
      <a:minorFont>
        <a:latin typeface="HeliosC"/>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Разделительные, цитаты, контакты">
  <a:themeElements>
    <a:clrScheme name="Другая 11">
      <a:dk1>
        <a:srgbClr val="484C5D"/>
      </a:dk1>
      <a:lt1>
        <a:srgbClr val="FFFFFF"/>
      </a:lt1>
      <a:dk2>
        <a:srgbClr val="4767A9"/>
      </a:dk2>
      <a:lt2>
        <a:srgbClr val="EEECE1"/>
      </a:lt2>
      <a:accent1>
        <a:srgbClr val="4767A9"/>
      </a:accent1>
      <a:accent2>
        <a:srgbClr val="484C5D"/>
      </a:accent2>
      <a:accent3>
        <a:srgbClr val="EF932D"/>
      </a:accent3>
      <a:accent4>
        <a:srgbClr val="EC595F"/>
      </a:accent4>
      <a:accent5>
        <a:srgbClr val="599999"/>
      </a:accent5>
      <a:accent6>
        <a:srgbClr val="709661"/>
      </a:accent6>
      <a:hlink>
        <a:srgbClr val="0000FF"/>
      </a:hlink>
      <a:folHlink>
        <a:srgbClr val="800080"/>
      </a:folHlink>
    </a:clrScheme>
    <a:fontScheme name="Другая 2">
      <a:majorFont>
        <a:latin typeface="HeliosCondC"/>
        <a:ea typeface=""/>
        <a:cs typeface=""/>
      </a:majorFont>
      <a:minorFont>
        <a:latin typeface="HeliosC"/>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TotalTime>
  <Words>909</Words>
  <Application>Microsoft Office PowerPoint</Application>
  <PresentationFormat>Экран (4:3)</PresentationFormat>
  <Paragraphs>86</Paragraphs>
  <Slides>19</Slides>
  <Notes>0</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2</vt:i4>
      </vt:variant>
      <vt:variant>
        <vt:lpstr>Заголовки слайдов</vt:lpstr>
      </vt:variant>
      <vt:variant>
        <vt:i4>19</vt:i4>
      </vt:variant>
    </vt:vector>
  </HeadingPairs>
  <TitlesOfParts>
    <vt:vector size="34" baseType="lpstr">
      <vt:lpstr>Arial</vt:lpstr>
      <vt:lpstr>HeliosCond</vt:lpstr>
      <vt:lpstr>HeliosC</vt:lpstr>
      <vt:lpstr>Calibri Bold</vt:lpstr>
      <vt:lpstr>Times New Roman</vt:lpstr>
      <vt:lpstr>Helios</vt:lpstr>
      <vt:lpstr>Calibri</vt:lpstr>
      <vt:lpstr>Gill Sans</vt:lpstr>
      <vt:lpstr>Swift Light</vt:lpstr>
      <vt:lpstr>Swift LightC</vt:lpstr>
      <vt:lpstr>HeliosCondThin</vt:lpstr>
      <vt:lpstr>HeliosCondC</vt:lpstr>
      <vt:lpstr>Wingdings</vt:lpstr>
      <vt:lpstr>Заголовок+объекты</vt:lpstr>
      <vt:lpstr>Разделительные, цитаты, контакты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Southstream</dc:creator>
  <cp:lastModifiedBy>Валерий Юрьевич</cp:lastModifiedBy>
  <cp:revision>116</cp:revision>
  <dcterms:created xsi:type="dcterms:W3CDTF">2015-03-08T17:17:22Z</dcterms:created>
  <dcterms:modified xsi:type="dcterms:W3CDTF">2017-05-01T09:09:07Z</dcterms:modified>
</cp:coreProperties>
</file>