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5"/>
  </p:notesMasterIdLst>
  <p:sldIdLst>
    <p:sldId id="268" r:id="rId2"/>
    <p:sldId id="331" r:id="rId3"/>
    <p:sldId id="321" r:id="rId4"/>
    <p:sldId id="320" r:id="rId5"/>
    <p:sldId id="332" r:id="rId6"/>
    <p:sldId id="333" r:id="rId7"/>
    <p:sldId id="337" r:id="rId8"/>
    <p:sldId id="323" r:id="rId9"/>
    <p:sldId id="336" r:id="rId10"/>
    <p:sldId id="338" r:id="rId11"/>
    <p:sldId id="335" r:id="rId12"/>
    <p:sldId id="33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462" autoAdjust="0"/>
  </p:normalViewPr>
  <p:slideViewPr>
    <p:cSldViewPr snapToGrid="0" showGuides="1">
      <p:cViewPr varScale="1">
        <p:scale>
          <a:sx n="205" d="100"/>
          <a:sy n="205" d="100"/>
        </p:scale>
        <p:origin x="-800" y="-120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FEEB-0757-4F49-BC04-88E3206D77C3}" type="datetimeFigureOut">
              <a:rPr lang="ru-RU" smtClean="0"/>
              <a:pPr/>
              <a:t>01.07.17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5A86-D01D-4809-9199-077890552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1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48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8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9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9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0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6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36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5A86-D01D-4809-9199-0778905527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C8E9-E907-4CF1-B8D8-D89AC2BB21AC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15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A21-B541-4C77-BD74-CEC23BFC7EAC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7169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3DE9-AA97-40ED-8E04-60812C8E68B5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3511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76A0-E329-4A28-8B8B-A89E1F1E1C3C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313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AC2-51A7-4815-9AC8-33B23608E413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7768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F505-3C77-4E81-9D90-CF0FA01F8630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678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EA1-DC12-48D4-BF17-9F43AF46133D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7465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86A-6A7D-4D3D-8354-0886A6BFEC1D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0047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17D-FC65-4DD4-96CC-3799E31B6BA5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3493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CF96E3-C2D1-40CB-8CFF-C92DF2E8EA12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787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55BC-C2DC-47BD-9AAC-1A161CF21605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5626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48F681-6976-4B34-A14F-63FF430A02CD}" type="datetime1">
              <a:rPr lang="en-US" smtClean="0"/>
              <a:pPr/>
              <a:t>01.07.17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www.fips.ru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sub_413851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sub_41477"/><Relationship Id="rId4" Type="http://schemas.openxmlformats.org/officeDocument/2006/relationships/hyperlink" Target="#sub_41483"/><Relationship Id="rId5" Type="http://schemas.openxmlformats.org/officeDocument/2006/relationships/hyperlink" Target="#sub_414831"/><Relationship Id="rId6" Type="http://schemas.openxmlformats.org/officeDocument/2006/relationships/hyperlink" Target="#sub_4148393"/><Relationship Id="rId7" Type="http://schemas.openxmlformats.org/officeDocument/2006/relationships/hyperlink" Target="#sub_4148310"/><Relationship Id="rId8" Type="http://schemas.openxmlformats.org/officeDocument/2006/relationships/image" Target="../media/image4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sub_413631"/><Relationship Id="rId4" Type="http://schemas.openxmlformats.org/officeDocument/2006/relationships/hyperlink" Target="#sub_413494"/><Relationship Id="rId5" Type="http://schemas.openxmlformats.org/officeDocument/2006/relationships/hyperlink" Target="#sub_41351"/><Relationship Id="rId6" Type="http://schemas.openxmlformats.org/officeDocument/2006/relationships/hyperlink" Target="#sub_4137622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828800"/>
            <a:ext cx="10681636" cy="235633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dirty="0" smtClean="0">
                <a:solidFill>
                  <a:schemeClr val="tx2"/>
                </a:solidFill>
              </a:rPr>
              <a:t>СОВЕТ  </a:t>
            </a:r>
            <a:r>
              <a:rPr lang="ru-RU" sz="4000" dirty="0" smtClean="0">
                <a:solidFill>
                  <a:schemeClr val="tx2"/>
                </a:solidFill>
              </a:rPr>
              <a:t>ПО КАЧЕСТВУ РОСПАТЕНТА</a:t>
            </a:r>
            <a:r>
              <a:rPr lang="ru-RU" sz="5400" dirty="0" smtClean="0">
                <a:solidFill>
                  <a:schemeClr val="tx2"/>
                </a:solidFill>
              </a:rPr>
              <a:t>:</a:t>
            </a:r>
            <a:r>
              <a:rPr lang="ru-RU" sz="4000" dirty="0" smtClean="0">
                <a:solidFill>
                  <a:schemeClr val="tx2"/>
                </a:solidFill>
              </a:rPr>
              <a:t>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проблемы, дискуссии, решения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5146431"/>
            <a:ext cx="10058400" cy="1164428"/>
          </a:xfrm>
        </p:spPr>
        <p:txBody>
          <a:bodyPr>
            <a:noAutofit/>
          </a:bodyPr>
          <a:lstStyle/>
          <a:p>
            <a:r>
              <a:rPr lang="ru-RU" sz="2800" b="1" dirty="0"/>
              <a:t>Заместитель </a:t>
            </a:r>
            <a:r>
              <a:rPr lang="ru-RU" sz="2800" b="1" dirty="0" smtClean="0"/>
              <a:t>директора ФИПС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О.Л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Алексеева                                                        2017 г.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61616" y="836661"/>
            <a:ext cx="10513697" cy="886732"/>
            <a:chOff x="761616" y="836661"/>
            <a:chExt cx="10513697" cy="88673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61616" y="836661"/>
              <a:ext cx="10513697" cy="886732"/>
              <a:chOff x="1097280" y="831158"/>
              <a:chExt cx="9081808" cy="886732"/>
            </a:xfrm>
          </p:grpSpPr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1097280" y="1110008"/>
                <a:ext cx="1573213" cy="329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1200" dirty="0">
                    <a:effectLst/>
                    <a:latin typeface="Hypatia Sans Pro" panose="020B05020202040203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РОСПАТЕНТ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493" y="831158"/>
                <a:ext cx="886732" cy="886732"/>
              </a:xfrm>
              <a:prstGeom prst="rect">
                <a:avLst/>
              </a:prstGeom>
            </p:spPr>
          </p:pic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9010926" y="1110008"/>
                <a:ext cx="1168162" cy="329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dirty="0" smtClean="0">
                    <a:latin typeface="Hypatia Sans Pro" panose="020B05020202040203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ФИПС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609409" y="1280027"/>
              <a:ext cx="5636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094" y="836661"/>
              <a:ext cx="714803" cy="789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6117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405" y="735693"/>
            <a:ext cx="10058400" cy="5539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ИЗОБРЕТЕНИЯ : РЕШЕНИЯ по СИСТЕМНЫМ 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23" y="1802206"/>
            <a:ext cx="6035360" cy="46575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Условия преобразования заявки на изобретение в заявку на полезную модель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П.1 ст.1379 НК РФ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1. До </a:t>
            </a:r>
            <a:r>
              <a:rPr lang="ru-RU" sz="1800" dirty="0"/>
              <a:t>публикации сведений о заявке на изобретение (</a:t>
            </a:r>
            <a:r>
              <a:rPr lang="ru-RU" sz="1800" dirty="0">
                <a:hlinkClick r:id="rId3" action="ppaction://hlinkfile"/>
              </a:rPr>
              <a:t>пункт 1 статьи 1385</a:t>
            </a:r>
            <a:r>
              <a:rPr lang="ru-RU" sz="1800" dirty="0"/>
              <a:t>), но не позднее дня принятия решения о выдаче патента на изобретение, а в случае принятия решения об отказе в выдаче патента на изобретение или о признании заявки отозванной - до того, как будет исчерпана предусмотренная настоящим Кодексом возможность подачи возражения против этого решения, заявитель вправе преобразовать ее в заявку на полезную модель или промышленный образец путем подачи в федеральный орган исполнительной власти по интеллектуальной собственности соответствующего </a:t>
            </a:r>
            <a:r>
              <a:rPr lang="ru-RU" sz="1800" dirty="0" smtClean="0"/>
              <a:t>заявления…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Проблема: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Допускает ли п. 1 ст. 1379 преобразование заявки на ИЗ в заявку на ПМ в случае принятия решения об отказе в выдаче патента на ИЗ после публикации сведений о заявке?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0" y="1802206"/>
            <a:ext cx="12080521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335486" y="1847925"/>
            <a:ext cx="5745035" cy="25303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2"/>
                </a:solidFill>
              </a:rPr>
              <a:t>Внесение изменений в ГК РФ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Проект решения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2"/>
                </a:solidFill>
              </a:rPr>
              <a:t>До внесения изменений в ГК </a:t>
            </a:r>
            <a:r>
              <a:rPr lang="ru-RU" sz="1800" b="1" dirty="0" smtClean="0">
                <a:solidFill>
                  <a:schemeClr val="tx2"/>
                </a:solidFill>
              </a:rPr>
              <a:t>РФ считать возможным  удовлетворять заявления о преобразовании заявки на ИЗ в заявку на ПМ, поданные после публикации заявки на ИЗ в случае принятия решения об отказе в выдаче патента на ИЗ 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Статья </a:t>
            </a:r>
            <a:r>
              <a:rPr lang="ru-RU" sz="1800" b="1" dirty="0">
                <a:solidFill>
                  <a:srgbClr val="C00000"/>
                </a:solidFill>
              </a:rPr>
              <a:t>1376 ГК РФ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1. Заявка на выдачу патента на полезную модель (заявка на полезную модель) должна относиться к одной полезной модели (требование единства полезной модели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6989" y="1718306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56314" y="2658643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51" y="4961216"/>
            <a:ext cx="1814513" cy="186369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94020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" y="719529"/>
            <a:ext cx="11782269" cy="5027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ПРОМЫШЛЕННЫЕ ОБРАЗЦЫ: РЕШЕНИЯ по СИСТЕМНЫМ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1" y="1719450"/>
            <a:ext cx="6035360" cy="48151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1)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Вопрос о толковании понятия </a:t>
            </a:r>
            <a:r>
              <a:rPr lang="ru-RU" b="1" dirty="0">
                <a:solidFill>
                  <a:srgbClr val="C00000"/>
                </a:solidFill>
              </a:rPr>
              <a:t>«обособленная часть внешнего вида изделия»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  Должна ли обособленная часть быть функционально самостоятельной, визуально обособленной?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Обособленная часть внешнего вида изделия -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это?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2) Отличие  </a:t>
            </a:r>
            <a:r>
              <a:rPr lang="ru-RU" b="1" dirty="0" smtClean="0">
                <a:solidFill>
                  <a:srgbClr val="C00000"/>
                </a:solidFill>
              </a:rPr>
              <a:t>оценки оригинальности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промышленного образца  от </a:t>
            </a:r>
            <a:r>
              <a:rPr lang="ru-RU" b="1" dirty="0" smtClean="0">
                <a:solidFill>
                  <a:srgbClr val="C00000"/>
                </a:solidFill>
              </a:rPr>
              <a:t>оценки способности промышленного образца вводить пользователя изделия в заблуждение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в частности в случае, если композиция внешнего вида изделия включает товарный знак, права на который не принадлежат заявителю.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5031" y="1603104"/>
            <a:ext cx="12053730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			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187044" y="1727833"/>
            <a:ext cx="5879654" cy="22078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39171" y="1222310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115266" y="2699499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14" y="2578751"/>
            <a:ext cx="1814513" cy="1863694"/>
          </a:xfrm>
          <a:prstGeom prst="rect">
            <a:avLst/>
          </a:prstGeom>
        </p:spPr>
      </p:pic>
      <p:grpSp>
        <p:nvGrpSpPr>
          <p:cNvPr id="4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688085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" y="719529"/>
            <a:ext cx="11782269" cy="10193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ПОЛЕЗНЫЕ МОДЕЛИ: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РЕШЕНИЯ по СИСТЕМНЫМ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95" y="1875666"/>
            <a:ext cx="6035360" cy="45412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УСТРОЙСТВО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C00000"/>
                </a:solidFill>
              </a:rPr>
              <a:t>ГОСТ 2.101-68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«Межгосударственный стандарт. Единая система конструкторской документации.  Виды изделий»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определения понятий: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dirty="0"/>
              <a:t>деталь</a:t>
            </a:r>
            <a:r>
              <a:rPr lang="ru-RU" dirty="0" smtClean="0"/>
              <a:t>»,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dirty="0"/>
              <a:t>сборочная единица</a:t>
            </a:r>
            <a:r>
              <a:rPr lang="ru-RU" dirty="0" smtClean="0"/>
              <a:t>»,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dirty="0"/>
              <a:t>комплекс</a:t>
            </a:r>
            <a:r>
              <a:rPr lang="ru-RU" dirty="0" smtClean="0"/>
              <a:t>»,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dirty="0"/>
              <a:t>комплект</a:t>
            </a:r>
            <a:r>
              <a:rPr lang="ru-RU" dirty="0" smtClean="0"/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17241" y="2094163"/>
            <a:ext cx="12080521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	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00867" y="1977543"/>
            <a:ext cx="5879654" cy="23550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РАДИОЭЛЕКТРОННОЕ УСТРОЙСТВО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</a:rPr>
              <a:t>ГОСТ Р 52003 – 2003 «Уровни разукрупнения радиоэлектронных средств. Термины и определения», 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/>
              <a:t>определения </a:t>
            </a:r>
            <a:r>
              <a:rPr lang="ru-RU" sz="1800" dirty="0" smtClean="0"/>
              <a:t>понятий: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 </a:t>
            </a:r>
            <a:r>
              <a:rPr lang="ru-RU" sz="1800" dirty="0"/>
              <a:t>«радиоэлектронное средство», </a:t>
            </a: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«</a:t>
            </a:r>
            <a:r>
              <a:rPr lang="ru-RU" sz="1800" dirty="0"/>
              <a:t>радиоэлектронная система», </a:t>
            </a: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«</a:t>
            </a:r>
            <a:r>
              <a:rPr lang="ru-RU" sz="1800" dirty="0"/>
              <a:t>радиоэлектронный комплекс», </a:t>
            </a: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«</a:t>
            </a:r>
            <a:r>
              <a:rPr lang="ru-RU" sz="1800" dirty="0"/>
              <a:t>радиоэлектронное устройство»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6989" y="1718306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115266" y="2699499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5" y="4332569"/>
            <a:ext cx="1814513" cy="1863694"/>
          </a:xfrm>
          <a:prstGeom prst="rect">
            <a:avLst/>
          </a:prstGeom>
        </p:spPr>
      </p:pic>
      <p:grpSp>
        <p:nvGrpSpPr>
          <p:cNvPr id="4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099608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580" y="5570722"/>
            <a:ext cx="10113645" cy="56388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07788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667" y="769141"/>
            <a:ext cx="10058400" cy="9765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ИСТОРИЯ СОЗДАНИЯ СОВЕТА ПО КАЧЕСТВУ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ОРГАНИЗАЦИЯ ЕГО РАБОТЫ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32" y="1769425"/>
            <a:ext cx="5640780" cy="458628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Совет был создан 18 марта 2016 г.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Председатель совета – Руководитель Роспатента (руководитель секции средств индивидуализации)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Заместитель совета – заместитель руководителя Роспатента (руководитель секции объектов патентного права)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Члены Совета  - 18 руководителей подразделений и ведущих специалистов системы Роспатента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Цель создания Совета -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повышения качества предоставления государственных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услуг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Ключевая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задача - устойчивая единообразная практика  предоставления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государственных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услуг и  рассмотрения споров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4522" y="1802206"/>
            <a:ext cx="11585999" cy="5319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400799" y="1721922"/>
            <a:ext cx="4829267" cy="26106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За 2016 год - 13 заседаний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2017 году – 9 заседаний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 2 заседания в месяц, по 3-4 вопроса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Публикации протоколов на сайте Роспатента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71667" y="1728485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200867" y="2635877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5" y="4332569"/>
            <a:ext cx="1814513" cy="1863694"/>
          </a:xfrm>
          <a:prstGeom prst="rect">
            <a:avLst/>
          </a:prstGeom>
        </p:spPr>
      </p:pic>
      <p:grpSp>
        <p:nvGrpSpPr>
          <p:cNvPr id="4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017560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667" y="722171"/>
            <a:ext cx="10058400" cy="81651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ВОПРОСЫ, ВЫНОСИМЫЕ НА РАССМОТРЕНИЕ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22" y="1702184"/>
            <a:ext cx="6069579" cy="47075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Совет не рассматривает возражения,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жалобы 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Совет рассматривает проблемные вопросы, связанные с рассмотрение жалоб, возражений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Причины проблем – пробелы законодательства (№ 35 – ФЗ), методологии, коллизии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норм,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ошибки правоприменения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Причина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вынесения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вопросов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на Совет -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несовпадение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мнений специалистов системы Роспатента по  проблемным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вопросам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Принимаемые решения: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-локальные (по конкретному делу)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-системные,  оказывающие существенное влияние на  практику применения законодательства в целом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flipV="1">
            <a:off x="494522" y="1752195"/>
            <a:ext cx="11585999" cy="500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97119" y="1965707"/>
            <a:ext cx="5783401" cy="24312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Может ли заявитель (патентообладатель) обратиться к Руководству Роспатента с просьбой рассмотреть какой –либо вопрос на Совете по качеству?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Приглашаются ли на заседания Совета  заявители, правообладатели, их представители?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71667" y="1752195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200867" y="2635877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5" y="4332569"/>
            <a:ext cx="1814513" cy="186369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732166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667" y="928587"/>
            <a:ext cx="10058400" cy="805209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</a:rPr>
              <a:t>РЕШЕНИЯ, КОТОРЫЕ ПРИНИМАЕТ СОВЕТ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83" y="2299969"/>
            <a:ext cx="6035360" cy="39692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СОВЕТ  может: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поддержать решение по жалобе или возражению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предложить  доработать решение с учетом позиции Совета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-не поддержать решение (повторное рассмотрение)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поручить Службе качества или другому подразделению проработать вопрос дополнительно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поручить Службе качества или другому подразделению подготовить методический документ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393373" y="2334128"/>
            <a:ext cx="4836694" cy="1998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Конечная  цель:</a:t>
            </a:r>
            <a:endPara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включение выработанного регулирования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Руководства  по предоставлению ГУ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71667" y="2334127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200867" y="2635877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5" y="4332569"/>
            <a:ext cx="1814513" cy="186369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1491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" y="719529"/>
            <a:ext cx="11782269" cy="5027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СРЕДСТВА ИНДИВИДУАЛИЗАЦИИ:   РЕШЕНИЯ по СИСТЕМНЫМ 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04584" y="6617243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3" y="1284194"/>
            <a:ext cx="6035360" cy="526150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Оценка сходства до степени смешения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словесных обозначений, включающих зарегистрированный или заявленный на регистрацию словесный товарный знак другого лица  (п.6 ст.1483)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Проблема: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Сходны ли до степени смешения  обозначения: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ЛЕС и ЗАСНЕЖЕННЫЙ ЛЕС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РУЧЕЙ и СТУДЕНЫЙ РУЧЕЙ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КОЗОЧКА и ГОРНАЯ КОЗОЧКА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СОЛОВЕЙ и ГОЛОСИСТЫЙ СОЛОВЕЙ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Согласно Методическим рекомендациям 1997г., 2009 г. указанные сочетания слов сходны. Несходны только устойчивые словосочетания – фразеологизмы, например ШАПКА и ШАПКА МОНОМАХА, ВИРУС и КОМПЬЮТЕРНЫЙ ВИРУС.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Практика более либеральна и не соответствует Методическим рекомендациям. Указанные сочетания слов могут быть признаны как сходными, так и несходными. 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0" y="1605093"/>
            <a:ext cx="12080521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			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91647" y="1230694"/>
            <a:ext cx="5879654" cy="26792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Предложено: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Признать сложившуюся либеральную  практику соответствующей потребностям  рынка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Результат: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Безусловно сходны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только комбинации не связанных по смыслу и грамматически слов с входящими в эти комбинации словами (СКАЗКА ВЕСНА и ВЕСНА, УТРО ВЕЧЕР и ВЕЧЕР). В этих случаях применимо положение п.10 ст.1483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Не сходны: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ЛЕС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ЗАСНЕЖЕННЫЙ ЛЕС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РУЧЕЙ и СТУДЕНЫЙ РУЧЕЙ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КОЗОЧКА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ГОРНАЯ КОЗОЧКА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СОЛОВЕЙ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ГОЛОСИСТЫЙ СОЛОВЕЙ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ШАПКА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ШАПКА МОНОМАХА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ВИРУС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КОМПЬЮТЕРНЫЙ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ВИРУС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Исключения: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СОВЕТСКИЕ ЗНАКИ </a:t>
            </a:r>
            <a:r>
              <a:rPr lang="ru-RU" sz="1800" b="1" dirty="0" smtClean="0">
                <a:solidFill>
                  <a:schemeClr val="tx2"/>
                </a:solidFill>
              </a:rPr>
              <a:t>(см. решения СИП, например, «БУРЕВЕСТНИК» и «ДОЗОР БУРЕВЕСНИКА»)</a:t>
            </a: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39171" y="1222310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241682" y="2697278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529" y="3738071"/>
            <a:ext cx="1814513" cy="1863694"/>
          </a:xfrm>
          <a:prstGeom prst="rect">
            <a:avLst/>
          </a:prstGeom>
        </p:spPr>
      </p:pic>
      <p:grpSp>
        <p:nvGrpSpPr>
          <p:cNvPr id="4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498558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" y="719529"/>
            <a:ext cx="11782269" cy="5494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СРЕДСТВА ИНДИВИДУАЛИЗАЦИИ: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ЕШЕНИЯ ПО СИСТЕМНЫМ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19" y="1761739"/>
            <a:ext cx="6035360" cy="46021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ВЕРОЯТНОСТЬ СМЕШЕНИЯ ПОВЫШАЕТСЯ: </a:t>
            </a:r>
          </a:p>
          <a:p>
            <a:r>
              <a:rPr lang="ru-RU" sz="1600" dirty="0" smtClean="0"/>
              <a:t>1) Известность товарного знака с более ранним приоритетом;</a:t>
            </a:r>
          </a:p>
          <a:p>
            <a:r>
              <a:rPr lang="ru-RU" sz="1600" dirty="0" smtClean="0"/>
              <a:t>2) Наличие серии зарегистрированных товарных знаков, сходных с охраняемым товарным знаком с более ранним приоритетом того же лица; </a:t>
            </a:r>
          </a:p>
          <a:p>
            <a:r>
              <a:rPr lang="ru-RU" sz="1600" dirty="0" smtClean="0"/>
              <a:t>3) Длительность пребывания на рынке   товарного знака с более ранним приоритетом;</a:t>
            </a:r>
          </a:p>
          <a:p>
            <a:r>
              <a:rPr lang="ru-RU" sz="1600" dirty="0" smtClean="0"/>
              <a:t>4) Совпадение товаров (услуг), в отношении которых зарегистрированы товарные знаки, заявлены обозначения в группах однородных товаров;</a:t>
            </a:r>
          </a:p>
          <a:p>
            <a:r>
              <a:rPr lang="ru-RU" sz="1600" dirty="0" smtClean="0"/>
              <a:t>5) Графическое тождество или сходство до степени смешения шрифтового исполнения сравниваемых товарных знаков;</a:t>
            </a:r>
          </a:p>
          <a:p>
            <a:r>
              <a:rPr lang="ru-RU" sz="1600" dirty="0" smtClean="0"/>
              <a:t>6) Наличие в товарном знаке с более поздним приоритетом, неохраняемых элементов, слабых  элементов (широко или часто употребляемых слов).</a:t>
            </a:r>
          </a:p>
          <a:p>
            <a:r>
              <a:rPr lang="ru-RU" sz="1600" dirty="0" smtClean="0"/>
              <a:t>	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0" y="1802206"/>
            <a:ext cx="12080521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			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42456" y="1761739"/>
            <a:ext cx="5949544" cy="480395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ВЕРОЯТНООСТЬ СМЕШЕНИЯ СНИЖАЕТСЯ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1) Известность оспариваемого товарного знака с более поздним приоритетом;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2) Наличие серии зарегистрированных товарных знаков, сходных с оспариваемым товарным знаком с более поздним приоритетом, того же лица;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3) Длительность пребывания на рынке оспариваемого товарного знака с более поздним приоритетом;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4) Отдаленность товаров (услуг), в отношении которых зарегистрированы товарные знаки, заявлены обозначения в группах однородных товаров;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5) Оригинальное графическое исполнение оспариваемого товарного знака с более поздним приоритетом, приводящее к восприятию его скорее, как изобразительного обозначения, а не словесного;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6) Наличие в товарном знаке с более ранним приоритетом неохраняемых элементов, слабых элементов (широко и часто употребляемых слов).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6989" y="1718306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115266" y="2699499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498558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" y="719529"/>
            <a:ext cx="11782269" cy="5494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СРЕДСТВА ИНДИВИДУАЛИЗАЦИИ: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ЕШЕНИЯ ПО СИСТЕМНЫМ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27" y="1768804"/>
            <a:ext cx="6035360" cy="46021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П.1 ст.1493</a:t>
            </a:r>
            <a:r>
              <a:rPr lang="ru-RU" sz="18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После </a:t>
            </a:r>
            <a:r>
              <a:rPr lang="ru-RU" sz="1800" dirty="0"/>
              <a:t>публикации сведений о заявке до принятия решения о государственной регистрации товарного знака любое лицо вправе представить в федеральный орган исполнительной власти по интеллектуальной собственности обращение в письменной форме, содержащее доводы о несоответствии заявленного обозначения требованиям </a:t>
            </a:r>
            <a:r>
              <a:rPr lang="ru-RU" sz="1800" dirty="0">
                <a:hlinkClick r:id="rId3" action="ppaction://hlinkfile"/>
              </a:rPr>
              <a:t>статей 1477</a:t>
            </a:r>
            <a:r>
              <a:rPr lang="ru-RU" sz="1800" dirty="0"/>
              <a:t> и </a:t>
            </a:r>
            <a:r>
              <a:rPr lang="ru-RU" sz="1800" dirty="0">
                <a:hlinkClick r:id="rId4" action="ppaction://hlinkfile"/>
              </a:rPr>
              <a:t>1483</a:t>
            </a:r>
            <a:r>
              <a:rPr lang="ru-RU" sz="1800" dirty="0"/>
              <a:t> настоящего Кодекса</a:t>
            </a:r>
            <a:r>
              <a:rPr lang="ru-RU" sz="18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П.1 ст.1499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В </a:t>
            </a:r>
            <a:r>
              <a:rPr lang="ru-RU" sz="1800" dirty="0"/>
              <a:t>ходе проведения экспертизы проверяется соответствие заявленного обозначения требованиям </a:t>
            </a:r>
            <a:r>
              <a:rPr lang="ru-RU" sz="1800" dirty="0">
                <a:hlinkClick r:id="rId3" action="ppaction://hlinkfile"/>
              </a:rPr>
              <a:t>статьи 1477</a:t>
            </a:r>
            <a:r>
              <a:rPr lang="ru-RU" sz="1800" dirty="0"/>
              <a:t> и </a:t>
            </a:r>
            <a:r>
              <a:rPr lang="ru-RU" sz="1800" dirty="0">
                <a:hlinkClick r:id="rId5" action="ppaction://hlinkfile"/>
              </a:rPr>
              <a:t>пунктов 1 - 7</a:t>
            </a:r>
            <a:r>
              <a:rPr lang="ru-RU" sz="1800" dirty="0"/>
              <a:t>, </a:t>
            </a:r>
            <a:r>
              <a:rPr lang="ru-RU" sz="1800" dirty="0">
                <a:hlinkClick r:id="rId6" action="ppaction://hlinkfile"/>
              </a:rPr>
              <a:t>подпункта 3 пункта 9</a:t>
            </a:r>
            <a:r>
              <a:rPr lang="ru-RU" sz="1800" dirty="0"/>
              <a:t> (в части промышленных образцов), </a:t>
            </a:r>
            <a:r>
              <a:rPr lang="ru-RU" sz="1800" dirty="0">
                <a:hlinkClick r:id="rId7" action="ppaction://hlinkfile"/>
              </a:rPr>
              <a:t>пункта 10</a:t>
            </a:r>
            <a:r>
              <a:rPr lang="ru-RU" sz="1800" dirty="0"/>
              <a:t> (в части средств индивидуализации и промышленных образцов) статьи 1483 настоящего Кодекса и устанавливается приоритет товарного знака.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42456" y="1761739"/>
            <a:ext cx="5949544" cy="480395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Проблема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Вправе ли  Роспатент рассматривать обращения, содержащие </a:t>
            </a:r>
            <a:r>
              <a:rPr lang="ru-RU" sz="1800" dirty="0">
                <a:solidFill>
                  <a:schemeClr val="tx1"/>
                </a:solidFill>
              </a:rPr>
              <a:t>доводы о несоответствии заявленного обозначения </a:t>
            </a:r>
            <a:r>
              <a:rPr lang="ru-RU" sz="1800" dirty="0" smtClean="0">
                <a:solidFill>
                  <a:schemeClr val="tx1"/>
                </a:solidFill>
              </a:rPr>
              <a:t>требованиям, проверка соблюдения которых не предусмотрена п.1 ст.1499 ГК РФ?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Решение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П.1 </a:t>
            </a:r>
            <a:r>
              <a:rPr lang="ru-RU" sz="1800" dirty="0" smtClean="0">
                <a:solidFill>
                  <a:schemeClr val="tx1"/>
                </a:solidFill>
              </a:rPr>
              <a:t>ст.1499 устанавливает обязанность Роспатента провести проверку в отношении требований, указанных в этом пункте. Однако этот пункт не налагает запрет на проверку по другим основаниям для отказа, предусмотренным ст. 1483 ГК РФ.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</a:rPr>
              <a:t>П.1 ст.1493</a:t>
            </a:r>
            <a:r>
              <a:rPr lang="ru-RU" sz="1800" dirty="0"/>
              <a:t> </a:t>
            </a:r>
            <a:r>
              <a:rPr lang="ru-RU" sz="1800" dirty="0" smtClean="0"/>
              <a:t> не ограничивает основания для отказа. </a:t>
            </a:r>
            <a:endParaRPr lang="ru-R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Таким образом, если эксперту без проведения ЭЗО известно, что имеются препятствия  для регистрации, он вправе эти препятствия рассмотреть и принять соответствующее решения, в том числе в случае, если эти препятствия стали известны из обращения третьего лица.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6989" y="1718306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115266" y="2699499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593355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405" y="735693"/>
            <a:ext cx="10058400" cy="5539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ИЗОБРЕТЕНИЯ : РЕШЕНИЯ по СИСТЕМНЫМ 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23" y="1918552"/>
            <a:ext cx="6035360" cy="45412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Условия удовлетворения возражений </a:t>
            </a:r>
            <a:r>
              <a:rPr lang="ru-RU" sz="1800" b="1" dirty="0">
                <a:solidFill>
                  <a:srgbClr val="C00000"/>
                </a:solidFill>
              </a:rPr>
              <a:t>против </a:t>
            </a:r>
            <a:r>
              <a:rPr lang="ru-RU" sz="1800" b="1" dirty="0" smtClean="0">
                <a:solidFill>
                  <a:srgbClr val="C00000"/>
                </a:solidFill>
              </a:rPr>
              <a:t>решения </a:t>
            </a:r>
            <a:r>
              <a:rPr lang="ru-RU" sz="1800" b="1" dirty="0">
                <a:solidFill>
                  <a:srgbClr val="C00000"/>
                </a:solidFill>
              </a:rPr>
              <a:t>о признании заявки отозванной, </a:t>
            </a:r>
            <a:r>
              <a:rPr lang="ru-RU" sz="1800" b="1" dirty="0" smtClean="0">
                <a:solidFill>
                  <a:srgbClr val="C00000"/>
                </a:solidFill>
              </a:rPr>
              <a:t>принятого в случае, </a:t>
            </a:r>
            <a:r>
              <a:rPr lang="ru-RU" sz="1800" b="1" dirty="0">
                <a:solidFill>
                  <a:srgbClr val="C00000"/>
                </a:solidFill>
              </a:rPr>
              <a:t>если заявителем не уплачена </a:t>
            </a:r>
            <a:r>
              <a:rPr lang="ru-RU" sz="1800" b="1" dirty="0" smtClean="0">
                <a:solidFill>
                  <a:srgbClr val="C00000"/>
                </a:solidFill>
              </a:rPr>
              <a:t>пошлина </a:t>
            </a:r>
            <a:r>
              <a:rPr lang="ru-RU" sz="1800" b="1" dirty="0">
                <a:solidFill>
                  <a:srgbClr val="C00000"/>
                </a:solidFill>
              </a:rPr>
              <a:t>за регистрацию и выдачу </a:t>
            </a:r>
            <a:r>
              <a:rPr lang="ru-RU" sz="1800" b="1" dirty="0" smtClean="0">
                <a:solidFill>
                  <a:srgbClr val="C00000"/>
                </a:solidFill>
              </a:rPr>
              <a:t>патента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Проблема: </a:t>
            </a:r>
            <a:r>
              <a:rPr lang="ru-RU" sz="1800" b="1" dirty="0" smtClean="0">
                <a:solidFill>
                  <a:schemeClr val="tx2"/>
                </a:solidFill>
              </a:rPr>
              <a:t>положение Договора  Р</a:t>
            </a:r>
            <a:r>
              <a:rPr lang="en-US" sz="1800" b="1" dirty="0" smtClean="0">
                <a:solidFill>
                  <a:schemeClr val="tx2"/>
                </a:solidFill>
              </a:rPr>
              <a:t>LT</a:t>
            </a:r>
            <a:r>
              <a:rPr lang="ru-RU" sz="1800" b="1" dirty="0" smtClean="0">
                <a:solidFill>
                  <a:schemeClr val="tx2"/>
                </a:solidFill>
              </a:rPr>
              <a:t>, предусматривающее право заявителя на восстановление права на заявку в случае, если  заявителем пропущен срок уплаты пошлины,    не имплементировано в российское законодательство в отношении ситуации, касающейся уплаты пошлины за регистрацию ИЗ, ПМ, ПО и выдачу патента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0" y="1802206"/>
            <a:ext cx="12080521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00867" y="1977543"/>
            <a:ext cx="5879654" cy="23550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00000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2"/>
                </a:solidFill>
              </a:rPr>
              <a:t>Внесение изменений в ГК </a:t>
            </a:r>
            <a:r>
              <a:rPr lang="ru-RU" sz="1800" b="1" dirty="0" smtClean="0">
                <a:solidFill>
                  <a:schemeClr val="tx2"/>
                </a:solidFill>
              </a:rPr>
              <a:t>РФ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2"/>
                </a:solidFill>
              </a:rPr>
              <a:t>До внесения изменений в ГК РФ удовлетворять возражения против решений о признании заявки отозванной в случае, если  они поданы в установленный ГК РФ срок (п.3 ст.1387 и р </a:t>
            </a:r>
            <a:r>
              <a:rPr lang="ru-RU" sz="1800" b="1" dirty="0" smtClean="0">
                <a:solidFill>
                  <a:schemeClr val="tx2"/>
                </a:solidFill>
              </a:rPr>
              <a:t>ст.1389) и на дату подачи возражения  пошлина в за регистрацию и выдачу патента  уплачена в установленном размере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6989" y="1718306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115266" y="2699499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5" y="4332569"/>
            <a:ext cx="1814513" cy="186369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498558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405" y="735693"/>
            <a:ext cx="10058400" cy="5539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ИЗОБРЕТЕНИЯ: РЕШЕНИЯ по СИСТЕМНЫМ  ВОПРОСАМ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23" y="1718306"/>
            <a:ext cx="6035360" cy="47414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Условия преобразования </a:t>
            </a:r>
            <a:r>
              <a:rPr lang="ru-RU" sz="1800" b="1" dirty="0">
                <a:solidFill>
                  <a:srgbClr val="C00000"/>
                </a:solidFill>
              </a:rPr>
              <a:t>патента на изобретение в патент на полезную модель на стадии оспаривания патента на </a:t>
            </a:r>
            <a:r>
              <a:rPr lang="ru-RU" sz="1800" b="1" dirty="0" smtClean="0">
                <a:solidFill>
                  <a:srgbClr val="C00000"/>
                </a:solidFill>
              </a:rPr>
              <a:t>изобретение (ст.1398)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 период оспаривания патента на изобретение патентообладатель вправе подать заявление о преобразовании патента на изобретение в патент на полезную модель, если срок действия патента на изобретение не превысил срок действия патента на полезную модель, предусмотренный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пунктом 1 статьи 13</a:t>
            </a:r>
            <a:r>
              <a:rPr lang="ru-RU" sz="1800" dirty="0">
                <a:hlinkClick r:id="rId3" action="ppaction://hlinkfile"/>
              </a:rPr>
              <a:t>63</a:t>
            </a:r>
            <a:r>
              <a:rPr lang="ru-RU" sz="1800" dirty="0"/>
              <a:t> настоящего Кодекса. Федеральный орган исполнительной власти по интеллектуальной собственности удовлетворяет заявление о преобразовании патента на изобретение в патент на полезную модель при условии признания патента на изобретение недействительным полностью и соответствия полезной модели требованиям и условиям патентоспособности, предъявляемым к полезным моделям и предусмотренным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пунктом 4 статьи 1349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hlinkClick r:id="rId5" action="ppaction://hlinkfile"/>
              </a:rPr>
              <a:t>статьей 1351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hlinkClick r:id="rId6" action="ppaction://hlinkfile"/>
              </a:rPr>
              <a:t>подпунктом 2 пункта 2 статьи 1376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/>
              <a:t>настоящего Кодекса.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-29501" y="1623398"/>
            <a:ext cx="12080521" cy="457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			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00867" y="1718307"/>
            <a:ext cx="5879654" cy="26142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Статья 1376 ГК РФ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1. Заявка </a:t>
            </a:r>
            <a:r>
              <a:rPr lang="ru-RU" sz="1800" dirty="0"/>
              <a:t>на выдачу патента на полезную модель (заявка на полезную модель) должна относиться к одной полезной модели (требование единства полезной модели</a:t>
            </a:r>
            <a:r>
              <a:rPr lang="ru-RU" sz="1800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Необходимы: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Ходатайство о преобразовании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Ходатайство о внесении изменений в формулу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6989" y="1718306"/>
            <a:ext cx="10040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115266" y="2699499"/>
            <a:ext cx="16635" cy="3523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45" y="4332569"/>
            <a:ext cx="1814513" cy="186369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47923" y="211304"/>
            <a:ext cx="11932598" cy="578492"/>
            <a:chOff x="68236" y="99852"/>
            <a:chExt cx="11932598" cy="578492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368621" y="232692"/>
              <a:ext cx="632213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ФИПС</a:t>
              </a:r>
              <a:endParaRPr lang="ru-RU" sz="1400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5" name="Picture 3" descr="логотип ФИПС-синий copy"/>
            <p:cNvPicPr>
              <a:picLocks noChangeAspect="1" noChangeArrowheads="1"/>
            </p:cNvPicPr>
            <p:nvPr/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655" y="99852"/>
              <a:ext cx="543799" cy="57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1764528" y="397208"/>
              <a:ext cx="9192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40" y="108236"/>
              <a:ext cx="650288" cy="561724"/>
            </a:xfrm>
            <a:prstGeom prst="rect">
              <a:avLst/>
            </a:prstGeom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236" y="224582"/>
              <a:ext cx="1091248" cy="329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kern="12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РОСПАТЕНТ</a:t>
              </a:r>
              <a:endParaRPr lang="ru-RU" sz="12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812505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2526</TotalTime>
  <Words>1726</Words>
  <Application>Microsoft Macintosh PowerPoint</Application>
  <PresentationFormat>Другой</PresentationFormat>
  <Paragraphs>223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СОВЕТ  ПО КАЧЕСТВУ РОСПАТЕНТА:  проблемы, дискуссии, решения </vt:lpstr>
      <vt:lpstr>ИСТОРИЯ СОЗДАНИЯ СОВЕТА ПО КАЧЕСТВУ  и ОРГАНИЗАЦИЯ ЕГО РАБОТЫ</vt:lpstr>
      <vt:lpstr>ВОПРОСЫ, ВЫНОСИМЫЕ НА РАССМОТРЕНИЕ</vt:lpstr>
      <vt:lpstr>РЕШЕНИЯ, КОТОРЫЕ ПРИНИМАЕТ СОВЕТ</vt:lpstr>
      <vt:lpstr>СРЕДСТВА ИНДИВИДУАЛИЗАЦИИ:   РЕШЕНИЯ по СИСТЕМНЫМ  ВОПРОСАМ</vt:lpstr>
      <vt:lpstr>СРЕДСТВА ИНДИВИДУАЛИЗАЦИИ:    РЕШЕНИЯ ПО СИСТЕМНЫМ ВОПРОСАМ</vt:lpstr>
      <vt:lpstr>СРЕДСТВА ИНДИВИДУАЛИЗАЦИИ:    РЕШЕНИЯ ПО СИСТЕМНЫМ ВОПРОСАМ</vt:lpstr>
      <vt:lpstr>ИЗОБРЕТЕНИЯ : РЕШЕНИЯ по СИСТЕМНЫМ  ВОПРОСАМ</vt:lpstr>
      <vt:lpstr>ИЗОБРЕТЕНИЯ: РЕШЕНИЯ по СИСТЕМНЫМ  ВОПРОСАМ</vt:lpstr>
      <vt:lpstr>ИЗОБРЕТЕНИЯ : РЕШЕНИЯ по СИСТЕМНЫМ  ВОПРОСАМ</vt:lpstr>
      <vt:lpstr>ПРОМЫШЛЕННЫЕ ОБРАЗЦЫ: РЕШЕНИЯ по СИСТЕМНЫМ ВОПРОСАМ</vt:lpstr>
      <vt:lpstr>ПОЛЕЗНЫЕ МОДЕЛИ: РЕШЕНИЯ по СИСТЕМНЫМ  ВОПРОСАМ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РЕГЛАМЕНТОВ РОСПАТЕНТА</dc:title>
  <dc:creator>Паршин Николай Иванович</dc:creator>
  <cp:lastModifiedBy>Андрей Федотов</cp:lastModifiedBy>
  <cp:revision>288</cp:revision>
  <dcterms:created xsi:type="dcterms:W3CDTF">2016-05-27T08:19:24Z</dcterms:created>
  <dcterms:modified xsi:type="dcterms:W3CDTF">2017-07-01T06:37:20Z</dcterms:modified>
</cp:coreProperties>
</file>